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64"/>
  </p:notesMasterIdLst>
  <p:handoutMasterIdLst>
    <p:handoutMasterId r:id="rId65"/>
  </p:handoutMasterIdLst>
  <p:sldIdLst>
    <p:sldId id="301" r:id="rId3"/>
    <p:sldId id="307" r:id="rId4"/>
    <p:sldId id="308" r:id="rId5"/>
    <p:sldId id="309" r:id="rId6"/>
    <p:sldId id="310" r:id="rId7"/>
    <p:sldId id="311" r:id="rId8"/>
    <p:sldId id="312" r:id="rId9"/>
    <p:sldId id="313" r:id="rId10"/>
    <p:sldId id="314" r:id="rId11"/>
    <p:sldId id="315" r:id="rId12"/>
    <p:sldId id="316" r:id="rId13"/>
    <p:sldId id="317" r:id="rId14"/>
    <p:sldId id="318" r:id="rId15"/>
    <p:sldId id="319" r:id="rId16"/>
    <p:sldId id="364" r:id="rId17"/>
    <p:sldId id="320" r:id="rId18"/>
    <p:sldId id="321" r:id="rId19"/>
    <p:sldId id="366" r:id="rId20"/>
    <p:sldId id="322" r:id="rId21"/>
    <p:sldId id="323" r:id="rId22"/>
    <p:sldId id="324" r:id="rId23"/>
    <p:sldId id="325" r:id="rId24"/>
    <p:sldId id="365" r:id="rId25"/>
    <p:sldId id="326" r:id="rId26"/>
    <p:sldId id="327" r:id="rId27"/>
    <p:sldId id="328" r:id="rId28"/>
    <p:sldId id="329" r:id="rId29"/>
    <p:sldId id="330" r:id="rId30"/>
    <p:sldId id="331" r:id="rId31"/>
    <p:sldId id="332" r:id="rId32"/>
    <p:sldId id="333" r:id="rId33"/>
    <p:sldId id="334" r:id="rId34"/>
    <p:sldId id="335" r:id="rId35"/>
    <p:sldId id="336" r:id="rId36"/>
    <p:sldId id="367" r:id="rId37"/>
    <p:sldId id="338" r:id="rId38"/>
    <p:sldId id="339" r:id="rId39"/>
    <p:sldId id="340" r:id="rId40"/>
    <p:sldId id="341" r:id="rId41"/>
    <p:sldId id="342" r:id="rId42"/>
    <p:sldId id="343" r:id="rId43"/>
    <p:sldId id="344" r:id="rId44"/>
    <p:sldId id="345" r:id="rId45"/>
    <p:sldId id="346" r:id="rId46"/>
    <p:sldId id="347" r:id="rId47"/>
    <p:sldId id="348" r:id="rId48"/>
    <p:sldId id="349" r:id="rId49"/>
    <p:sldId id="350" r:id="rId50"/>
    <p:sldId id="351" r:id="rId51"/>
    <p:sldId id="352" r:id="rId52"/>
    <p:sldId id="353" r:id="rId53"/>
    <p:sldId id="354" r:id="rId54"/>
    <p:sldId id="355" r:id="rId55"/>
    <p:sldId id="356" r:id="rId56"/>
    <p:sldId id="357" r:id="rId57"/>
    <p:sldId id="358" r:id="rId58"/>
    <p:sldId id="359" r:id="rId59"/>
    <p:sldId id="360" r:id="rId60"/>
    <p:sldId id="361" r:id="rId61"/>
    <p:sldId id="362" r:id="rId62"/>
    <p:sldId id="363" r:id="rId63"/>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748" userDrawn="1">
          <p15:clr>
            <a:srgbClr val="A4A3A4"/>
          </p15:clr>
        </p15:guide>
        <p15:guide id="2" pos="206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865" autoAdjust="0"/>
    <p:restoredTop sz="86364" autoAdjust="0"/>
  </p:normalViewPr>
  <p:slideViewPr>
    <p:cSldViewPr snapToGrid="0" snapToObjects="1">
      <p:cViewPr varScale="1">
        <p:scale>
          <a:sx n="70" d="100"/>
          <a:sy n="70" d="100"/>
        </p:scale>
        <p:origin x="1050" y="60"/>
      </p:cViewPr>
      <p:guideLst>
        <p:guide orient="horz" pos="3748"/>
        <p:guide pos="2064"/>
      </p:guideLst>
    </p:cSldViewPr>
  </p:slideViewPr>
  <p:outlineViewPr>
    <p:cViewPr>
      <p:scale>
        <a:sx n="33" d="100"/>
        <a:sy n="33" d="100"/>
      </p:scale>
      <p:origin x="0" y="-37158"/>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commentAuthors" Target="commentAuthor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image" Target="../media/image19.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image" Target="../media/image22.wmf"/><Relationship Id="rId1" Type="http://schemas.openxmlformats.org/officeDocument/2006/relationships/image" Target="../media/image21.wmf"/><Relationship Id="rId4" Type="http://schemas.openxmlformats.org/officeDocument/2006/relationships/image" Target="../media/image24.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6.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8.w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9.w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0.w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33.wmf"/><Relationship Id="rId2" Type="http://schemas.openxmlformats.org/officeDocument/2006/relationships/image" Target="../media/image32.wmf"/><Relationship Id="rId1" Type="http://schemas.openxmlformats.org/officeDocument/2006/relationships/image" Target="../media/image31.wmf"/><Relationship Id="rId4" Type="http://schemas.openxmlformats.org/officeDocument/2006/relationships/image" Target="../media/image3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7.wmf"/><Relationship Id="rId1" Type="http://schemas.openxmlformats.org/officeDocument/2006/relationships/image" Target="../media/image6.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8.wmf"/><Relationship Id="rId1" Type="http://schemas.openxmlformats.org/officeDocument/2006/relationships/image" Target="../media/image1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12/8/2017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1.wmf>
</file>

<file path=ppt/media/image12.jpg>
</file>

<file path=ppt/media/image13.wmf>
</file>

<file path=ppt/media/image14.wmf>
</file>

<file path=ppt/media/image15.wmf>
</file>

<file path=ppt/media/image16.wmf>
</file>

<file path=ppt/media/image17.wmf>
</file>

<file path=ppt/media/image18.wmf>
</file>

<file path=ppt/media/image19.wmf>
</file>

<file path=ppt/media/image2.jp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wmf>
</file>

<file path=ppt/media/image30.wmf>
</file>

<file path=ppt/media/image31.wmf>
</file>

<file path=ppt/media/image32.wmf>
</file>

<file path=ppt/media/image33.wmf>
</file>

<file path=ppt/media/image34.wmf>
</file>

<file path=ppt/media/image37.jpg>
</file>

<file path=ppt/media/image38.jpg>
</file>

<file path=ppt/media/image39.jpg>
</file>

<file path=ppt/media/image40.jpg>
</file>

<file path=ppt/media/image41.jpg>
</file>

<file path=ppt/media/image42.jpg>
</file>

<file path=ppt/media/image43.jpg>
</file>

<file path=ppt/media/image44.jpg>
</file>

<file path=ppt/media/image45.png>
</file>

<file path=ppt/media/image5.wmf>
</file>

<file path=ppt/media/image6.wmf>
</file>

<file path=ppt/media/image7.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lvl="0" defTabSz="457200"/>
            <a:r>
              <a:rPr lang="en-US" sz="1200" kern="1200">
                <a:solidFill>
                  <a:prstClr val="black"/>
                </a:solidFill>
                <a:latin typeface="Times New Roman" charset="0"/>
                <a:ea typeface="+mn-ea"/>
                <a:cs typeface="+mn-cs"/>
              </a:rPr>
              <a:t>Notes:</a:t>
            </a:r>
            <a:endParaRPr lang="en-US" sz="1200" kern="1200" dirty="0">
              <a:solidFill>
                <a:prstClr val="black"/>
              </a:solidFill>
              <a:latin typeface="Times New Roman" charset="0"/>
              <a:ea typeface="+mn-ea"/>
              <a:cs typeface="+mn-cs"/>
            </a:endParaRPr>
          </a:p>
        </p:txBody>
      </p:sp>
    </p:spTree>
    <p:extLst>
      <p:ext uri="{BB962C8B-B14F-4D97-AF65-F5344CB8AC3E}">
        <p14:creationId xmlns:p14="http://schemas.microsoft.com/office/powerpoint/2010/main" val="1868609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lvl="0" defTabSz="457200"/>
            <a:r>
              <a:rPr lang="en-US" sz="1200" kern="1200">
                <a:solidFill>
                  <a:prstClr val="black"/>
                </a:solidFill>
                <a:latin typeface="Times New Roman" charset="0"/>
                <a:ea typeface="+mn-ea"/>
                <a:cs typeface="+mn-cs"/>
              </a:rPr>
              <a:t>Notes:</a:t>
            </a:r>
            <a:endParaRPr lang="en-US" sz="1200" kern="1200" dirty="0">
              <a:solidFill>
                <a:prstClr val="black"/>
              </a:solidFill>
              <a:latin typeface="Times New Roman" charset="0"/>
              <a:ea typeface="+mn-ea"/>
              <a:cs typeface="+mn-cs"/>
            </a:endParaRPr>
          </a:p>
        </p:txBody>
      </p:sp>
    </p:spTree>
    <p:extLst>
      <p:ext uri="{BB962C8B-B14F-4D97-AF65-F5344CB8AC3E}">
        <p14:creationId xmlns:p14="http://schemas.microsoft.com/office/powerpoint/2010/main" val="300948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lvl="0" defTabSz="457200"/>
            <a:r>
              <a:rPr lang="en-US" sz="1200" kern="1200">
                <a:solidFill>
                  <a:prstClr val="black"/>
                </a:solidFill>
                <a:latin typeface="Times New Roman" charset="0"/>
                <a:ea typeface="+mn-ea"/>
                <a:cs typeface="+mn-cs"/>
              </a:rPr>
              <a:t>Notes:</a:t>
            </a:r>
            <a:endParaRPr lang="en-US" sz="1200" kern="1200" dirty="0">
              <a:solidFill>
                <a:prstClr val="black"/>
              </a:solidFill>
              <a:latin typeface="Times New Roman" charset="0"/>
              <a:ea typeface="+mn-ea"/>
              <a:cs typeface="+mn-cs"/>
            </a:endParaRPr>
          </a:p>
        </p:txBody>
      </p:sp>
    </p:spTree>
    <p:extLst>
      <p:ext uri="{BB962C8B-B14F-4D97-AF65-F5344CB8AC3E}">
        <p14:creationId xmlns:p14="http://schemas.microsoft.com/office/powerpoint/2010/main" val="14606494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lvl="0" defTabSz="457200"/>
            <a:r>
              <a:rPr lang="en-US" sz="1200" kern="1200">
                <a:solidFill>
                  <a:prstClr val="black"/>
                </a:solidFill>
                <a:latin typeface="Times New Roman" charset="0"/>
                <a:ea typeface="+mn-ea"/>
                <a:cs typeface="+mn-cs"/>
              </a:rPr>
              <a:t>Notes:</a:t>
            </a:r>
            <a:endParaRPr lang="en-US" sz="1200" kern="1200" dirty="0">
              <a:solidFill>
                <a:prstClr val="black"/>
              </a:solidFill>
              <a:latin typeface="Times New Roman" charset="0"/>
              <a:ea typeface="+mn-ea"/>
              <a:cs typeface="+mn-cs"/>
            </a:endParaRPr>
          </a:p>
        </p:txBody>
      </p:sp>
    </p:spTree>
    <p:extLst>
      <p:ext uri="{BB962C8B-B14F-4D97-AF65-F5344CB8AC3E}">
        <p14:creationId xmlns:p14="http://schemas.microsoft.com/office/powerpoint/2010/main" val="2028964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lvl="0" defTabSz="457200"/>
            <a:r>
              <a:rPr lang="en-US" sz="1200" kern="1200">
                <a:solidFill>
                  <a:prstClr val="black"/>
                </a:solidFill>
                <a:latin typeface="Times New Roman" charset="0"/>
                <a:ea typeface="+mn-ea"/>
                <a:cs typeface="+mn-cs"/>
              </a:rPr>
              <a:t>Notes:</a:t>
            </a:r>
            <a:endParaRPr lang="en-US" sz="1200" kern="1200" dirty="0">
              <a:solidFill>
                <a:prstClr val="black"/>
              </a:solidFill>
              <a:latin typeface="Times New Roman" charset="0"/>
              <a:ea typeface="+mn-ea"/>
              <a:cs typeface="+mn-cs"/>
            </a:endParaRPr>
          </a:p>
        </p:txBody>
      </p:sp>
    </p:spTree>
    <p:extLst>
      <p:ext uri="{BB962C8B-B14F-4D97-AF65-F5344CB8AC3E}">
        <p14:creationId xmlns:p14="http://schemas.microsoft.com/office/powerpoint/2010/main" val="300210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6225237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33504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522747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12/8/2017</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496841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a:p>
        </p:txBody>
      </p:sp>
      <p:sp>
        <p:nvSpPr>
          <p:cNvPr id="3" name="Date Placeholder 2"/>
          <p:cNvSpPr>
            <a:spLocks noGrp="1"/>
          </p:cNvSpPr>
          <p:nvPr>
            <p:ph type="dt" idx="11"/>
          </p:nvPr>
        </p:nvSpPr>
        <p:spPr/>
        <p:txBody>
          <a:bodyPr/>
          <a:lstStyle/>
          <a:p>
            <a:endParaRPr lang="en-US"/>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002014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7">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 id="2147483678" r:id="rId13"/>
    <p:sldLayoutId id="2147483679" r:id="rId14"/>
    <p:sldLayoutId id="214748368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0.xml"/><Relationship Id="rId1" Type="http://schemas.openxmlformats.org/officeDocument/2006/relationships/vmlDrawing" Target="../drawings/vmlDrawing1.vml"/><Relationship Id="rId4" Type="http://schemas.openxmlformats.org/officeDocument/2006/relationships/image" Target="../media/image3.w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5.wmf"/><Relationship Id="rId4" Type="http://schemas.openxmlformats.org/officeDocument/2006/relationships/oleObject" Target="../embeddings/oleObject2.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7.wmf"/><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oleObject" Target="../embeddings/oleObject4.bin"/><Relationship Id="rId5" Type="http://schemas.openxmlformats.org/officeDocument/2006/relationships/image" Target="../media/image6.wmf"/><Relationship Id="rId4" Type="http://schemas.openxmlformats.org/officeDocument/2006/relationships/oleObject" Target="../embeddings/oleObject3.bin"/></Relationships>
</file>

<file path=ppt/slides/_rels/slide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10.xml"/><Relationship Id="rId1" Type="http://schemas.openxmlformats.org/officeDocument/2006/relationships/vmlDrawing" Target="../drawings/vmlDrawing4.vml"/><Relationship Id="rId5" Type="http://schemas.openxmlformats.org/officeDocument/2006/relationships/image" Target="../media/image9.wmf"/><Relationship Id="rId4" Type="http://schemas.openxmlformats.org/officeDocument/2006/relationships/oleObject" Target="../embeddings/oleObject5.bin"/></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slideLayout" Target="../slideLayouts/slideLayout3.xml"/><Relationship Id="rId1" Type="http://schemas.openxmlformats.org/officeDocument/2006/relationships/vmlDrawing" Target="../drawings/vmlDrawing5.vml"/><Relationship Id="rId5" Type="http://schemas.openxmlformats.org/officeDocument/2006/relationships/image" Target="../media/image11.wmf"/><Relationship Id="rId4" Type="http://schemas.openxmlformats.org/officeDocument/2006/relationships/oleObject" Target="../embeddings/oleObject6.bin"/></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13.xml"/><Relationship Id="rId1" Type="http://schemas.openxmlformats.org/officeDocument/2006/relationships/vmlDrawing" Target="../drawings/vmlDrawing6.vml"/><Relationship Id="rId6" Type="http://schemas.openxmlformats.org/officeDocument/2006/relationships/image" Target="../media/image14.wmf"/><Relationship Id="rId5" Type="http://schemas.openxmlformats.org/officeDocument/2006/relationships/oleObject" Target="../embeddings/oleObject8.bin"/><Relationship Id="rId4" Type="http://schemas.openxmlformats.org/officeDocument/2006/relationships/image" Target="../media/image13.w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13.xml"/><Relationship Id="rId1" Type="http://schemas.openxmlformats.org/officeDocument/2006/relationships/vmlDrawing" Target="../drawings/vmlDrawing7.vml"/><Relationship Id="rId4" Type="http://schemas.openxmlformats.org/officeDocument/2006/relationships/image" Target="../media/image15.w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3.xml"/><Relationship Id="rId1" Type="http://schemas.openxmlformats.org/officeDocument/2006/relationships/vmlDrawing" Target="../drawings/vmlDrawing8.vml"/><Relationship Id="rId4" Type="http://schemas.openxmlformats.org/officeDocument/2006/relationships/image" Target="../media/image16.w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0.xml"/><Relationship Id="rId1" Type="http://schemas.openxmlformats.org/officeDocument/2006/relationships/vmlDrawing" Target="../drawings/vmlDrawing9.vml"/><Relationship Id="rId6" Type="http://schemas.openxmlformats.org/officeDocument/2006/relationships/image" Target="../media/image18.wmf"/><Relationship Id="rId5" Type="http://schemas.openxmlformats.org/officeDocument/2006/relationships/oleObject" Target="../embeddings/oleObject12.bin"/><Relationship Id="rId4" Type="http://schemas.openxmlformats.org/officeDocument/2006/relationships/image" Target="../media/image17.w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10.vml"/><Relationship Id="rId6" Type="http://schemas.openxmlformats.org/officeDocument/2006/relationships/image" Target="../media/image20.wmf"/><Relationship Id="rId5" Type="http://schemas.openxmlformats.org/officeDocument/2006/relationships/oleObject" Target="../embeddings/oleObject14.bin"/><Relationship Id="rId4" Type="http://schemas.openxmlformats.org/officeDocument/2006/relationships/image" Target="../media/image19.w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23.wmf"/><Relationship Id="rId3" Type="http://schemas.openxmlformats.org/officeDocument/2006/relationships/oleObject" Target="../embeddings/oleObject15.bin"/><Relationship Id="rId7" Type="http://schemas.openxmlformats.org/officeDocument/2006/relationships/oleObject" Target="../embeddings/oleObject17.bin"/><Relationship Id="rId2" Type="http://schemas.openxmlformats.org/officeDocument/2006/relationships/slideLayout" Target="../slideLayouts/slideLayout14.xml"/><Relationship Id="rId1" Type="http://schemas.openxmlformats.org/officeDocument/2006/relationships/vmlDrawing" Target="../drawings/vmlDrawing11.vml"/><Relationship Id="rId6" Type="http://schemas.openxmlformats.org/officeDocument/2006/relationships/image" Target="../media/image22.wmf"/><Relationship Id="rId5" Type="http://schemas.openxmlformats.org/officeDocument/2006/relationships/oleObject" Target="../embeddings/oleObject16.bin"/><Relationship Id="rId10" Type="http://schemas.openxmlformats.org/officeDocument/2006/relationships/image" Target="../media/image24.wmf"/><Relationship Id="rId4" Type="http://schemas.openxmlformats.org/officeDocument/2006/relationships/image" Target="../media/image21.wmf"/><Relationship Id="rId9" Type="http://schemas.openxmlformats.org/officeDocument/2006/relationships/oleObject" Target="../embeddings/oleObject18.bin"/></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10.xml"/><Relationship Id="rId1" Type="http://schemas.openxmlformats.org/officeDocument/2006/relationships/vmlDrawing" Target="../drawings/vmlDrawing12.vml"/><Relationship Id="rId4" Type="http://schemas.openxmlformats.org/officeDocument/2006/relationships/image" Target="../media/image25.w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4.xml"/><Relationship Id="rId1" Type="http://schemas.openxmlformats.org/officeDocument/2006/relationships/vmlDrawing" Target="../drawings/vmlDrawing13.vml"/><Relationship Id="rId4" Type="http://schemas.openxmlformats.org/officeDocument/2006/relationships/image" Target="../media/image26.w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4.xml"/><Relationship Id="rId1" Type="http://schemas.openxmlformats.org/officeDocument/2006/relationships/vmlDrawing" Target="../drawings/vmlDrawing14.vml"/><Relationship Id="rId4" Type="http://schemas.openxmlformats.org/officeDocument/2006/relationships/image" Target="../media/image27.w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10.xml"/><Relationship Id="rId1" Type="http://schemas.openxmlformats.org/officeDocument/2006/relationships/vmlDrawing" Target="../drawings/vmlDrawing15.vml"/><Relationship Id="rId4" Type="http://schemas.openxmlformats.org/officeDocument/2006/relationships/image" Target="../media/image28.w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10.xml"/><Relationship Id="rId1" Type="http://schemas.openxmlformats.org/officeDocument/2006/relationships/vmlDrawing" Target="../drawings/vmlDrawing16.vml"/><Relationship Id="rId4" Type="http://schemas.openxmlformats.org/officeDocument/2006/relationships/image" Target="../media/image29.w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3.xml"/><Relationship Id="rId1" Type="http://schemas.openxmlformats.org/officeDocument/2006/relationships/vmlDrawing" Target="../drawings/vmlDrawing17.vml"/><Relationship Id="rId4" Type="http://schemas.openxmlformats.org/officeDocument/2006/relationships/image" Target="../media/image30.w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8" Type="http://schemas.openxmlformats.org/officeDocument/2006/relationships/image" Target="../media/image33.wmf"/><Relationship Id="rId3" Type="http://schemas.openxmlformats.org/officeDocument/2006/relationships/oleObject" Target="../embeddings/oleObject25.bin"/><Relationship Id="rId7" Type="http://schemas.openxmlformats.org/officeDocument/2006/relationships/oleObject" Target="../embeddings/oleObject27.bin"/><Relationship Id="rId2" Type="http://schemas.openxmlformats.org/officeDocument/2006/relationships/slideLayout" Target="../slideLayouts/slideLayout14.xml"/><Relationship Id="rId1" Type="http://schemas.openxmlformats.org/officeDocument/2006/relationships/vmlDrawing" Target="../drawings/vmlDrawing18.vml"/><Relationship Id="rId6" Type="http://schemas.openxmlformats.org/officeDocument/2006/relationships/image" Target="../media/image32.wmf"/><Relationship Id="rId5" Type="http://schemas.openxmlformats.org/officeDocument/2006/relationships/oleObject" Target="../embeddings/oleObject26.bin"/><Relationship Id="rId10" Type="http://schemas.openxmlformats.org/officeDocument/2006/relationships/image" Target="../media/image34.wmf"/><Relationship Id="rId4" Type="http://schemas.openxmlformats.org/officeDocument/2006/relationships/image" Target="../media/image31.wmf"/><Relationship Id="rId9" Type="http://schemas.openxmlformats.org/officeDocument/2006/relationships/oleObject" Target="../embeddings/oleObject28.bin"/></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image" Target="../media/image37.jp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image" Target="../media/image39.jp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41.jp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44.jpg"/><Relationship Id="rId2" Type="http://schemas.openxmlformats.org/officeDocument/2006/relationships/image" Target="../media/image43.jp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smtClean="0">
                <a:latin typeface="+mn-lt"/>
              </a:rPr>
              <a:t>Seventh Edition</a:t>
            </a:r>
            <a:endParaRPr lang="en-US" dirty="0">
              <a:latin typeface="+mn-lt"/>
            </a:endParaRP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a:t>
            </a:r>
            <a:r>
              <a:rPr lang="en-US" b="1" dirty="0" smtClean="0">
                <a:latin typeface="+mn-lt"/>
              </a:rPr>
              <a:t>7</a:t>
            </a:r>
            <a:endParaRPr lang="en-US" b="1" dirty="0">
              <a:latin typeface="+mn-lt"/>
            </a:endParaRPr>
          </a:p>
        </p:txBody>
      </p:sp>
      <p:sp>
        <p:nvSpPr>
          <p:cNvPr id="5" name="Text Placeholder 4"/>
          <p:cNvSpPr>
            <a:spLocks noGrp="1"/>
          </p:cNvSpPr>
          <p:nvPr>
            <p:ph type="body" idx="3"/>
          </p:nvPr>
        </p:nvSpPr>
        <p:spPr>
          <a:xfrm>
            <a:off x="5029200" y="3114461"/>
            <a:ext cx="3657600" cy="1428510"/>
          </a:xfrm>
        </p:spPr>
        <p:txBody>
          <a:bodyPr/>
          <a:lstStyle/>
          <a:p>
            <a:pPr algn="ctr"/>
            <a:r>
              <a:rPr lang="en-US" dirty="0">
                <a:latin typeface="+mn-lt"/>
              </a:rPr>
              <a:t>Demand Forecasting </a:t>
            </a:r>
            <a:r>
              <a:rPr lang="en-US" dirty="0" smtClean="0">
                <a:latin typeface="+mn-lt"/>
              </a:rPr>
              <a:t>in </a:t>
            </a:r>
            <a:r>
              <a:rPr lang="en-US" dirty="0">
                <a:latin typeface="+mn-lt"/>
              </a:rPr>
              <a:t>a Supply Chain</a:t>
            </a:r>
          </a:p>
        </p:txBody>
      </p:sp>
      <p:pic>
        <p:nvPicPr>
          <p:cNvPr id="9" name="Picture 8" descr="Front cover: Supply Chain Management: Strategy, Planning, and Operation Seventh Edition by Chopr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676" y="1752820"/>
            <a:ext cx="3598949" cy="4390364"/>
          </a:xfrm>
          <a:prstGeom prst="rect">
            <a:avLst/>
          </a:prstGeom>
          <a:ln w="6350" cmpd="sng">
            <a:solidFill>
              <a:schemeClr val="tx1"/>
            </a:solidFill>
          </a:ln>
        </p:spPr>
      </p:pic>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2019, 2016, 2013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Five Important Points in the Forecasting Process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Understand the objective of forecasting.</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Integrate demand planning and forecasting throughout the supply chain.</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Identify the major factors that influence the demand forecast.</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Forecast at the appropriate level of aggregation.</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Establish performance and error measures for the forecast.</a:t>
            </a:r>
          </a:p>
        </p:txBody>
      </p:sp>
    </p:spTree>
    <p:extLst>
      <p:ext uri="{BB962C8B-B14F-4D97-AF65-F5344CB8AC3E}">
        <p14:creationId xmlns:p14="http://schemas.microsoft.com/office/powerpoint/2010/main" val="22163377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2</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4247286"/>
          </a:xfrm>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Demand consists of a systematic and a random component. The systematic component measures the expected value of demand. The random component measures fluctuations in demand from the expected value. The systematic component consists of level, trend, and seasonality. Level measures the current de-seasonalized demand. Trend measures the current rate of growth or decline in demand. Seasonality indicates predictable seasonal fluctuations in demand. The goal of forecasting is to estimate the systematic component and the size (not direction) of the random component (in the form of a forecast error). Good forecasting requires a clear understanding of the objective of the forecast and should be integrated across the supply chain.</a:t>
            </a:r>
          </a:p>
        </p:txBody>
      </p:sp>
    </p:spTree>
    <p:extLst>
      <p:ext uri="{BB962C8B-B14F-4D97-AF65-F5344CB8AC3E}">
        <p14:creationId xmlns:p14="http://schemas.microsoft.com/office/powerpoint/2010/main" val="4868871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Time-Series Forecasting Methods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23162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Three ways to calculate the systematic component</a:t>
            </a:r>
          </a:p>
          <a:p>
            <a:pPr marL="741553" lvl="1" indent="-284353" defTabSz="457200">
              <a:spcAft>
                <a:spcPct val="0"/>
              </a:spcAft>
              <a:buFont typeface="Arial" panose="020B0604020202020204" pitchFamily="34" charset="0"/>
            </a:pPr>
            <a:r>
              <a:rPr lang="en-US" sz="2400" b="1" kern="1200" dirty="0">
                <a:solidFill>
                  <a:srgbClr val="000000"/>
                </a:solidFill>
                <a:latin typeface="Arial (Body)"/>
                <a:ea typeface="+mn-ea"/>
                <a:cs typeface="+mn-cs"/>
              </a:rPr>
              <a:t>Multiplicative</a:t>
            </a:r>
          </a:p>
          <a:p>
            <a:pPr marL="1609725" lvl="1" indent="96838" defTabSz="457200">
              <a:spcAft>
                <a:spcPct val="0"/>
              </a:spcAft>
              <a:buNone/>
            </a:pPr>
            <a:r>
              <a:rPr lang="en-US" sz="2400" i="1" kern="1200" dirty="0">
                <a:solidFill>
                  <a:srgbClr val="000000"/>
                </a:solidFill>
                <a:latin typeface="Arial (Body)"/>
                <a:ea typeface="+mn-ea"/>
                <a:cs typeface="Times New Roman"/>
              </a:rPr>
              <a:t>S</a:t>
            </a:r>
            <a:r>
              <a:rPr lang="en-US" sz="2400" kern="1200" dirty="0">
                <a:solidFill>
                  <a:srgbClr val="000000"/>
                </a:solidFill>
                <a:latin typeface="Arial (Body)"/>
                <a:ea typeface="+mn-ea"/>
                <a:cs typeface="+mn-cs"/>
              </a:rPr>
              <a:t> = </a:t>
            </a:r>
            <a:r>
              <a:rPr lang="en-US" sz="2400" kern="1200" dirty="0" smtClean="0">
                <a:solidFill>
                  <a:srgbClr val="000000"/>
                </a:solidFill>
                <a:latin typeface="Arial (Body)"/>
                <a:ea typeface="+mn-ea"/>
                <a:cs typeface="+mn-cs"/>
              </a:rPr>
              <a:t>level </a:t>
            </a:r>
            <a:r>
              <a:rPr lang="en-US" sz="2400" kern="1200" dirty="0">
                <a:solidFill>
                  <a:srgbClr val="000000"/>
                </a:solidFill>
                <a:latin typeface="Arial (Body)"/>
              </a:rPr>
              <a:t>×</a:t>
            </a:r>
            <a:r>
              <a:rPr lang="en-US" sz="2400" kern="1200" dirty="0" smtClean="0">
                <a:solidFill>
                  <a:srgbClr val="000000"/>
                </a:solidFill>
                <a:latin typeface="Arial (Body)"/>
                <a:ea typeface="+mn-ea"/>
                <a:cs typeface="+mn-cs"/>
              </a:rPr>
              <a:t> trend </a:t>
            </a:r>
            <a:r>
              <a:rPr lang="en-US" sz="2400" kern="1200" dirty="0" smtClean="0">
                <a:solidFill>
                  <a:srgbClr val="000000"/>
                </a:solidFill>
                <a:latin typeface="Arial (Body)"/>
              </a:rPr>
              <a:t>×</a:t>
            </a:r>
            <a:r>
              <a:rPr lang="en-US" sz="2400" kern="1200" dirty="0" smtClean="0">
                <a:solidFill>
                  <a:srgbClr val="000000"/>
                </a:solidFill>
                <a:latin typeface="Arial (Body)"/>
                <a:ea typeface="+mn-ea"/>
                <a:cs typeface="+mn-cs"/>
              </a:rPr>
              <a:t> seasonal </a:t>
            </a:r>
            <a:r>
              <a:rPr lang="en-US" sz="2400" kern="1200" dirty="0">
                <a:solidFill>
                  <a:srgbClr val="000000"/>
                </a:solidFill>
                <a:latin typeface="Arial (Body)"/>
                <a:ea typeface="+mn-ea"/>
                <a:cs typeface="+mn-cs"/>
              </a:rPr>
              <a:t>factor</a:t>
            </a:r>
          </a:p>
          <a:p>
            <a:pPr marL="741553" lvl="1" indent="-284353" defTabSz="457200">
              <a:spcAft>
                <a:spcPct val="0"/>
              </a:spcAft>
              <a:buFont typeface="Arial" panose="020B0604020202020204" pitchFamily="34" charset="0"/>
            </a:pPr>
            <a:r>
              <a:rPr lang="en-US" sz="2400" b="1" kern="1200" dirty="0" smtClean="0">
                <a:solidFill>
                  <a:srgbClr val="000000"/>
                </a:solidFill>
                <a:latin typeface="Arial (Body)"/>
                <a:ea typeface="+mn-ea"/>
                <a:cs typeface="+mn-cs"/>
              </a:rPr>
              <a:t>Additive</a:t>
            </a:r>
            <a:endParaRPr lang="en-US" sz="2400" b="1" kern="1200" dirty="0">
              <a:solidFill>
                <a:srgbClr val="000000"/>
              </a:solidFill>
              <a:latin typeface="Arial (Body)"/>
              <a:ea typeface="+mn-ea"/>
              <a:cs typeface="+mn-cs"/>
            </a:endParaRPr>
          </a:p>
          <a:p>
            <a:pPr marL="1882775" lvl="1" indent="96838" defTabSz="457200">
              <a:spcAft>
                <a:spcPct val="0"/>
              </a:spcAft>
              <a:buNone/>
            </a:pPr>
            <a:r>
              <a:rPr lang="en-US" sz="2400" i="1" kern="1200" dirty="0">
                <a:solidFill>
                  <a:srgbClr val="000000"/>
                </a:solidFill>
                <a:latin typeface="Arial (Body)"/>
                <a:ea typeface="+mn-ea"/>
                <a:cs typeface="Times New Roman"/>
              </a:rPr>
              <a:t>S</a:t>
            </a:r>
            <a:r>
              <a:rPr lang="en-US" sz="2400" kern="1200" dirty="0">
                <a:solidFill>
                  <a:srgbClr val="000000"/>
                </a:solidFill>
                <a:latin typeface="Arial (Body)"/>
                <a:ea typeface="+mn-ea"/>
                <a:cs typeface="+mn-cs"/>
              </a:rPr>
              <a:t> = level + trend + seasonal factor</a:t>
            </a:r>
          </a:p>
          <a:p>
            <a:pPr marL="741553" lvl="1" indent="-284353" defTabSz="457200">
              <a:spcAft>
                <a:spcPct val="0"/>
              </a:spcAft>
              <a:buFont typeface="Arial" panose="020B0604020202020204" pitchFamily="34" charset="0"/>
            </a:pPr>
            <a:r>
              <a:rPr lang="en-US" sz="2400" b="1" kern="1200" dirty="0" smtClean="0">
                <a:solidFill>
                  <a:srgbClr val="000000"/>
                </a:solidFill>
                <a:latin typeface="Arial (Body)"/>
                <a:ea typeface="+mn-ea"/>
                <a:cs typeface="+mn-cs"/>
              </a:rPr>
              <a:t>Mixed</a:t>
            </a:r>
            <a:endParaRPr lang="en-US" sz="2400" b="1" kern="1200" dirty="0">
              <a:solidFill>
                <a:srgbClr val="000000"/>
              </a:solidFill>
              <a:latin typeface="Arial (Body)"/>
              <a:ea typeface="+mn-ea"/>
              <a:cs typeface="+mn-cs"/>
            </a:endParaRPr>
          </a:p>
          <a:p>
            <a:pPr marL="457200" lvl="1" indent="1249363" defTabSz="457200">
              <a:spcAft>
                <a:spcPct val="0"/>
              </a:spcAft>
              <a:buNone/>
            </a:pPr>
            <a:r>
              <a:rPr lang="en-US" sz="2400" i="1" kern="1200" dirty="0">
                <a:solidFill>
                  <a:srgbClr val="000000"/>
                </a:solidFill>
                <a:latin typeface="Arial (Body)"/>
                <a:ea typeface="+mn-ea"/>
                <a:cs typeface="Times New Roman"/>
              </a:rPr>
              <a:t>S</a:t>
            </a:r>
            <a:r>
              <a:rPr lang="en-US" sz="2400" kern="1200" dirty="0">
                <a:solidFill>
                  <a:srgbClr val="000000"/>
                </a:solidFill>
                <a:latin typeface="Arial (Body)"/>
                <a:ea typeface="+mn-ea"/>
                <a:cs typeface="+mn-cs"/>
              </a:rPr>
              <a:t> = (level + trend</a:t>
            </a:r>
            <a:r>
              <a:rPr lang="en-US" sz="2400" kern="1200" dirty="0" smtClean="0">
                <a:solidFill>
                  <a:srgbClr val="000000"/>
                </a:solidFill>
                <a:latin typeface="Arial (Body)"/>
                <a:ea typeface="+mn-ea"/>
                <a:cs typeface="+mn-cs"/>
              </a:rPr>
              <a:t>) </a:t>
            </a:r>
            <a:r>
              <a:rPr lang="en-US" sz="2400" kern="1200" dirty="0">
                <a:solidFill>
                  <a:srgbClr val="000000"/>
                </a:solidFill>
                <a:latin typeface="Arial (Body)"/>
              </a:rPr>
              <a:t>×</a:t>
            </a:r>
            <a:r>
              <a:rPr lang="en-US" sz="2400" kern="1200" dirty="0" smtClean="0">
                <a:solidFill>
                  <a:srgbClr val="000000"/>
                </a:solidFill>
                <a:latin typeface="Arial (Body)"/>
                <a:ea typeface="+mn-ea"/>
                <a:cs typeface="+mn-cs"/>
              </a:rPr>
              <a:t> seasonal </a:t>
            </a:r>
            <a:r>
              <a:rPr lang="en-US" sz="2400" kern="1200" dirty="0">
                <a:solidFill>
                  <a:srgbClr val="000000"/>
                </a:solidFill>
                <a:latin typeface="Arial (Body)"/>
                <a:ea typeface="+mn-ea"/>
                <a:cs typeface="+mn-cs"/>
              </a:rPr>
              <a:t>factor</a:t>
            </a:r>
          </a:p>
        </p:txBody>
      </p:sp>
    </p:spTree>
    <p:extLst>
      <p:ext uri="{BB962C8B-B14F-4D97-AF65-F5344CB8AC3E}">
        <p14:creationId xmlns:p14="http://schemas.microsoft.com/office/powerpoint/2010/main" val="34594720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Static Methods</a:t>
            </a:r>
            <a:endParaRPr lang="en-US" kern="1200" dirty="0">
              <a:latin typeface="Times New Roman" panose="02020603050405020304" pitchFamily="18" charset="0"/>
              <a:ea typeface="+mj-ea"/>
              <a:cs typeface="+mj-cs"/>
            </a:endParaRPr>
          </a:p>
        </p:txBody>
      </p:sp>
      <p:sp>
        <p:nvSpPr>
          <p:cNvPr id="5" name="Text Placeholder 4"/>
          <p:cNvSpPr>
            <a:spLocks noGrp="1"/>
          </p:cNvSpPr>
          <p:nvPr>
            <p:ph type="body" idx="1"/>
          </p:nvPr>
        </p:nvSpPr>
        <p:spPr>
          <a:xfrm>
            <a:off x="457200" y="1600201"/>
            <a:ext cx="8229600" cy="446314"/>
          </a:xfrm>
        </p:spPr>
        <p:txBody>
          <a:bodyPr/>
          <a:lstStyle/>
          <a:p>
            <a:pPr marL="0" indent="0">
              <a:buNone/>
            </a:pPr>
            <a:r>
              <a:rPr lang="en-US" sz="2400" dirty="0" smtClean="0">
                <a:latin typeface="+mn-lt"/>
              </a:rPr>
              <a:t>Systematic component = (level+trend)×seasonal factor</a:t>
            </a:r>
            <a:endParaRPr lang="en-US" sz="2400" dirty="0">
              <a:latin typeface="+mn-lt"/>
            </a:endParaRPr>
          </a:p>
        </p:txBody>
      </p:sp>
      <p:graphicFrame>
        <p:nvGraphicFramePr>
          <p:cNvPr id="7" name="Object 6" descr="F sub start expression t + l end expression = left bracket l + left parenthesis t + l right parenthesis t right bracket S start expression t+ l end expression"/>
          <p:cNvGraphicFramePr>
            <a:graphicFrameLocks noChangeAspect="1"/>
          </p:cNvGraphicFramePr>
          <p:nvPr>
            <p:extLst>
              <p:ext uri="{D42A27DB-BD31-4B8C-83A1-F6EECF244321}">
                <p14:modId xmlns:p14="http://schemas.microsoft.com/office/powerpoint/2010/main" val="1387248122"/>
              </p:ext>
            </p:extLst>
          </p:nvPr>
        </p:nvGraphicFramePr>
        <p:xfrm>
          <a:off x="3115538" y="2436960"/>
          <a:ext cx="2912924" cy="490025"/>
        </p:xfrm>
        <a:graphic>
          <a:graphicData uri="http://schemas.openxmlformats.org/presentationml/2006/ole">
            <mc:AlternateContent xmlns:mc="http://schemas.openxmlformats.org/markup-compatibility/2006">
              <mc:Choice xmlns:v="urn:schemas-microsoft-com:vml" Requires="v">
                <p:oleObj spid="_x0000_s49168" name="Equation" r:id="rId3" imgW="1358640" imgH="228600" progId="Equation.DSMT4">
                  <p:embed/>
                </p:oleObj>
              </mc:Choice>
              <mc:Fallback>
                <p:oleObj name="Equation" r:id="rId3" imgW="1358640" imgH="228600" progId="Equation.DSMT4">
                  <p:embed/>
                  <p:pic>
                    <p:nvPicPr>
                      <p:cNvPr id="6" name="Object 5"/>
                      <p:cNvPicPr/>
                      <p:nvPr/>
                    </p:nvPicPr>
                    <p:blipFill>
                      <a:blip r:embed="rId4"/>
                      <a:stretch>
                        <a:fillRect/>
                      </a:stretch>
                    </p:blipFill>
                    <p:spPr>
                      <a:xfrm>
                        <a:off x="3115538" y="2436960"/>
                        <a:ext cx="2912924" cy="490025"/>
                      </a:xfrm>
                      <a:prstGeom prst="rect">
                        <a:avLst/>
                      </a:prstGeom>
                    </p:spPr>
                  </p:pic>
                </p:oleObj>
              </mc:Fallback>
            </mc:AlternateContent>
          </a:graphicData>
        </a:graphic>
      </p:graphicFrame>
      <p:sp>
        <p:nvSpPr>
          <p:cNvPr id="6" name="Text Placeholder 5"/>
          <p:cNvSpPr>
            <a:spLocks noGrp="1"/>
          </p:cNvSpPr>
          <p:nvPr>
            <p:ph type="body" idx="2"/>
          </p:nvPr>
        </p:nvSpPr>
        <p:spPr>
          <a:xfrm>
            <a:off x="486228" y="3222170"/>
            <a:ext cx="8200572" cy="3062515"/>
          </a:xfrm>
        </p:spPr>
        <p:txBody>
          <a:bodyPr/>
          <a:lstStyle/>
          <a:p>
            <a:pPr marL="0" indent="0">
              <a:spcBef>
                <a:spcPts val="0"/>
              </a:spcBef>
              <a:buNone/>
            </a:pPr>
            <a:r>
              <a:rPr lang="en-US" sz="2400" dirty="0" smtClean="0">
                <a:latin typeface="+mn-lt"/>
              </a:rPr>
              <a:t>Where</a:t>
            </a:r>
          </a:p>
          <a:p>
            <a:pPr marL="900113" indent="0" defTabSz="355600">
              <a:buNone/>
              <a:tabLst>
                <a:tab pos="533400" algn="l"/>
                <a:tab pos="901700" algn="l"/>
              </a:tabLst>
            </a:pPr>
            <a:r>
              <a:rPr lang="en-US" sz="2400" i="1" dirty="0">
                <a:latin typeface="+mn-lt"/>
                <a:cs typeface="Times New Roman"/>
              </a:rPr>
              <a:t>L</a:t>
            </a:r>
            <a:r>
              <a:rPr lang="en-US" sz="2400" dirty="0">
                <a:latin typeface="+mn-lt"/>
              </a:rPr>
              <a:t>	=	estimate of level at </a:t>
            </a:r>
            <a:r>
              <a:rPr lang="en-US" sz="2400" i="1" dirty="0">
                <a:latin typeface="+mn-lt"/>
                <a:cs typeface="Times New Roman"/>
              </a:rPr>
              <a:t>t</a:t>
            </a:r>
            <a:r>
              <a:rPr lang="en-US" sz="2400" dirty="0">
                <a:latin typeface="+mn-lt"/>
              </a:rPr>
              <a:t> = 0 </a:t>
            </a:r>
          </a:p>
          <a:p>
            <a:pPr marL="900113" indent="0" defTabSz="355600">
              <a:spcBef>
                <a:spcPts val="0"/>
              </a:spcBef>
              <a:buNone/>
              <a:tabLst>
                <a:tab pos="533400" algn="l"/>
                <a:tab pos="901700" algn="l"/>
              </a:tabLst>
            </a:pPr>
            <a:r>
              <a:rPr lang="en-US" sz="2400" i="1" dirty="0">
                <a:latin typeface="+mn-lt"/>
                <a:cs typeface="Times New Roman"/>
              </a:rPr>
              <a:t>T</a:t>
            </a:r>
            <a:r>
              <a:rPr lang="en-US" sz="2400" dirty="0">
                <a:latin typeface="+mn-lt"/>
              </a:rPr>
              <a:t>	=	estimate of trend</a:t>
            </a:r>
          </a:p>
          <a:p>
            <a:pPr marL="900113" indent="0" defTabSz="355600">
              <a:spcBef>
                <a:spcPts val="0"/>
              </a:spcBef>
              <a:buNone/>
              <a:tabLst>
                <a:tab pos="533400" algn="l"/>
                <a:tab pos="901700" algn="l"/>
              </a:tabLst>
            </a:pPr>
            <a:r>
              <a:rPr lang="en-US" sz="2400" i="1" dirty="0">
                <a:latin typeface="+mn-lt"/>
                <a:cs typeface="Times New Roman"/>
              </a:rPr>
              <a:t>S</a:t>
            </a:r>
            <a:r>
              <a:rPr lang="en-US" sz="2400" i="1" baseline="-25000" dirty="0">
                <a:latin typeface="+mn-lt"/>
                <a:cs typeface="Times New Roman"/>
              </a:rPr>
              <a:t>t</a:t>
            </a:r>
            <a:r>
              <a:rPr lang="en-US" sz="2400" dirty="0">
                <a:latin typeface="+mn-lt"/>
              </a:rPr>
              <a:t>	=	estimate of seasonal factor for Period </a:t>
            </a:r>
            <a:r>
              <a:rPr lang="en-US" sz="2400" i="1" dirty="0">
                <a:latin typeface="+mn-lt"/>
                <a:cs typeface="Times New Roman"/>
              </a:rPr>
              <a:t>t</a:t>
            </a:r>
          </a:p>
          <a:p>
            <a:pPr marL="900113" indent="0" defTabSz="355600">
              <a:spcBef>
                <a:spcPts val="0"/>
              </a:spcBef>
              <a:buNone/>
              <a:tabLst>
                <a:tab pos="533400" algn="l"/>
                <a:tab pos="901700" algn="l"/>
              </a:tabLst>
            </a:pPr>
            <a:r>
              <a:rPr lang="en-US" sz="2400" i="1" dirty="0">
                <a:latin typeface="+mn-lt"/>
                <a:cs typeface="Times New Roman"/>
              </a:rPr>
              <a:t>D</a:t>
            </a:r>
            <a:r>
              <a:rPr lang="en-US" sz="2400" i="1" baseline="-25000" dirty="0">
                <a:latin typeface="+mn-lt"/>
                <a:cs typeface="Times New Roman"/>
              </a:rPr>
              <a:t>t</a:t>
            </a:r>
            <a:r>
              <a:rPr lang="en-US" sz="2400" dirty="0">
                <a:latin typeface="+mn-lt"/>
              </a:rPr>
              <a:t>	=	actual demand observed in Period </a:t>
            </a:r>
            <a:r>
              <a:rPr lang="en-US" sz="2400" i="1" dirty="0">
                <a:latin typeface="+mn-lt"/>
                <a:cs typeface="Times New Roman"/>
              </a:rPr>
              <a:t>t</a:t>
            </a:r>
          </a:p>
          <a:p>
            <a:pPr marL="900113" indent="0" defTabSz="355600">
              <a:spcBef>
                <a:spcPts val="0"/>
              </a:spcBef>
              <a:buNone/>
              <a:tabLst>
                <a:tab pos="533400" algn="l"/>
                <a:tab pos="901700" algn="l"/>
              </a:tabLst>
            </a:pPr>
            <a:r>
              <a:rPr lang="en-US" sz="2400" i="1" dirty="0">
                <a:latin typeface="+mn-lt"/>
                <a:cs typeface="Times New Roman"/>
              </a:rPr>
              <a:t>F</a:t>
            </a:r>
            <a:r>
              <a:rPr lang="en-US" sz="2400" i="1" baseline="-25000" dirty="0">
                <a:latin typeface="+mn-lt"/>
                <a:cs typeface="Times New Roman"/>
              </a:rPr>
              <a:t>t</a:t>
            </a:r>
            <a:r>
              <a:rPr lang="en-US" sz="2400" dirty="0">
                <a:latin typeface="+mn-lt"/>
              </a:rPr>
              <a:t>	=	forecast of demand for Period </a:t>
            </a:r>
            <a:r>
              <a:rPr lang="en-US" sz="2400" i="1" dirty="0" smtClean="0">
                <a:latin typeface="+mn-lt"/>
                <a:cs typeface="Times New Roman"/>
              </a:rPr>
              <a:t>t</a:t>
            </a:r>
            <a:endParaRPr lang="en-US" sz="2400" i="1" dirty="0">
              <a:latin typeface="+mn-lt"/>
              <a:cs typeface="Times New Roman"/>
            </a:endParaRPr>
          </a:p>
        </p:txBody>
      </p:sp>
    </p:spTree>
    <p:extLst>
      <p:ext uri="{BB962C8B-B14F-4D97-AF65-F5344CB8AC3E}">
        <p14:creationId xmlns:p14="http://schemas.microsoft.com/office/powerpoint/2010/main" val="37300602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Tahoe Salt </a:t>
            </a:r>
            <a:r>
              <a:rPr lang="en-US" sz="2000" b="0" kern="1200" dirty="0" smtClean="0">
                <a:latin typeface="Times New Roman" panose="02020603050405020304" pitchFamily="18" charset="0"/>
                <a:ea typeface="+mj-ea"/>
                <a:cs typeface="+mj-cs"/>
              </a:rPr>
              <a:t>(1 of 5)</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446964"/>
          </a:xfrm>
        </p:spPr>
        <p:txBody>
          <a:bodyPr/>
          <a:lstStyle/>
          <a:p>
            <a:pPr marL="0" indent="0">
              <a:buNone/>
            </a:pPr>
            <a:r>
              <a:rPr lang="en-US" sz="2000" b="1" dirty="0" smtClean="0">
                <a:latin typeface="+mn-lt"/>
              </a:rPr>
              <a:t>Table 7-1 </a:t>
            </a:r>
            <a:r>
              <a:rPr lang="en-US" sz="2000" dirty="0" smtClean="0">
                <a:latin typeface="+mn-lt"/>
              </a:rPr>
              <a:t>Quarterly </a:t>
            </a:r>
            <a:r>
              <a:rPr lang="en-US" sz="2000" dirty="0">
                <a:latin typeface="+mn-lt"/>
              </a:rPr>
              <a:t>Demand for Tahoe Salt</a:t>
            </a:r>
          </a:p>
        </p:txBody>
      </p:sp>
      <p:graphicFrame>
        <p:nvGraphicFramePr>
          <p:cNvPr id="4" name="Table 3"/>
          <p:cNvGraphicFramePr>
            <a:graphicFrameLocks noGrp="1"/>
          </p:cNvGraphicFramePr>
          <p:nvPr>
            <p:extLst>
              <p:ext uri="{D42A27DB-BD31-4B8C-83A1-F6EECF244321}">
                <p14:modId xmlns:p14="http://schemas.microsoft.com/office/powerpoint/2010/main" val="754422849"/>
              </p:ext>
            </p:extLst>
          </p:nvPr>
        </p:nvGraphicFramePr>
        <p:xfrm>
          <a:off x="457200" y="2340216"/>
          <a:ext cx="8229600" cy="2966720"/>
        </p:xfrm>
        <a:graphic>
          <a:graphicData uri="http://schemas.openxmlformats.org/drawingml/2006/table">
            <a:tbl>
              <a:tblPr firstRow="1" bandRow="1">
                <a:tableStyleId>{2D5ABB26-0587-4C30-8999-92F81FD0307C}</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70840">
                <a:tc>
                  <a:txBody>
                    <a:bodyPr/>
                    <a:lstStyle/>
                    <a:p>
                      <a:pPr algn="ctr"/>
                      <a:r>
                        <a:rPr lang="en-US" sz="1800" b="1" dirty="0" smtClean="0">
                          <a:latin typeface="+mn-lt"/>
                        </a:rPr>
                        <a:t>Year</a:t>
                      </a:r>
                      <a:endParaRPr lang="en-US" sz="1800" b="1" dirty="0">
                        <a:latin typeface="+mn-lt"/>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Quarter</a:t>
                      </a:r>
                      <a:endParaRPr lang="en-US" sz="1800" b="1" dirty="0">
                        <a:latin typeface="+mn-lt"/>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Period, </a:t>
                      </a:r>
                      <a:r>
                        <a:rPr lang="en-US" sz="1800" b="1" i="1" dirty="0" smtClean="0">
                          <a:latin typeface="+mn-lt"/>
                          <a:cs typeface="Times New Roman"/>
                        </a:rPr>
                        <a:t>t</a:t>
                      </a:r>
                      <a:endParaRPr lang="en-US" sz="1800" b="1" i="1" dirty="0">
                        <a:latin typeface="+mn-lt"/>
                        <a:cs typeface="Times New Roman"/>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Demand, </a:t>
                      </a:r>
                      <a:r>
                        <a:rPr lang="en-US" sz="1800" b="1" i="1" dirty="0" smtClean="0">
                          <a:latin typeface="+mn-lt"/>
                          <a:cs typeface="Times New Roman"/>
                        </a:rPr>
                        <a:t>D</a:t>
                      </a:r>
                      <a:r>
                        <a:rPr lang="en-US" sz="1800" b="1" i="1" baseline="-25000" dirty="0" smtClean="0">
                          <a:latin typeface="+mn-lt"/>
                          <a:cs typeface="Times New Roman"/>
                        </a:rPr>
                        <a:t>t</a:t>
                      </a:r>
                      <a:endParaRPr lang="en-US" sz="1800" b="1" i="1" dirty="0">
                        <a:latin typeface="+mn-lt"/>
                        <a:cs typeface="Times New Roman"/>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algn="ctr"/>
                      <a:r>
                        <a:rPr lang="en-US" sz="1800" dirty="0" smtClean="0">
                          <a:latin typeface="+mn-lt"/>
                        </a:rPr>
                        <a:t>1</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2</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8,000</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70840">
                <a:tc>
                  <a:txBody>
                    <a:bodyPr/>
                    <a:lstStyle/>
                    <a:p>
                      <a:pPr algn="ctr"/>
                      <a:r>
                        <a:rPr lang="en-US" sz="1800" dirty="0" smtClean="0">
                          <a:latin typeface="+mn-lt"/>
                        </a:rPr>
                        <a:t>1</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13,000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70840">
                <a:tc>
                  <a:txBody>
                    <a:bodyPr/>
                    <a:lstStyle/>
                    <a:p>
                      <a:pPr algn="ctr"/>
                      <a:r>
                        <a:rPr lang="en-US" sz="1800" dirty="0" smtClean="0">
                          <a:latin typeface="+mn-lt"/>
                        </a:rPr>
                        <a:t>1</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4</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23,000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70840">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4</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34,000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70840">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5</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10,000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70840">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6</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18,000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370840">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4</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7</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23,000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7209925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Tahoe Salt </a:t>
            </a:r>
            <a:r>
              <a:rPr lang="en-US" sz="2000" b="0" kern="1200" dirty="0" smtClean="0">
                <a:latin typeface="Times New Roman" panose="02020603050405020304" pitchFamily="18" charset="0"/>
                <a:ea typeface="+mj-ea"/>
                <a:cs typeface="+mj-cs"/>
              </a:rPr>
              <a:t>(2 of 5)</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446964"/>
          </a:xfrm>
        </p:spPr>
        <p:txBody>
          <a:bodyPr/>
          <a:lstStyle/>
          <a:p>
            <a:pPr marL="0" indent="0">
              <a:buNone/>
            </a:pPr>
            <a:r>
              <a:rPr lang="en-US" sz="2000" b="1" dirty="0">
                <a:latin typeface="+mn-lt"/>
              </a:rPr>
              <a:t>Table 7-1 </a:t>
            </a:r>
            <a:r>
              <a:rPr lang="en-US" sz="2000" b="1" dirty="0" smtClean="0">
                <a:latin typeface="+mn-lt"/>
              </a:rPr>
              <a:t>[continued]</a:t>
            </a:r>
            <a:endParaRPr lang="en-US" sz="2000" b="1"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053700023"/>
              </p:ext>
            </p:extLst>
          </p:nvPr>
        </p:nvGraphicFramePr>
        <p:xfrm>
          <a:off x="457200" y="2340216"/>
          <a:ext cx="8229600" cy="2225040"/>
        </p:xfrm>
        <a:graphic>
          <a:graphicData uri="http://schemas.openxmlformats.org/drawingml/2006/table">
            <a:tbl>
              <a:tblPr firstRow="1" bandRow="1">
                <a:tableStyleId>{2D5ABB26-0587-4C30-8999-92F81FD0307C}</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70840">
                <a:tc>
                  <a:txBody>
                    <a:bodyPr/>
                    <a:lstStyle/>
                    <a:p>
                      <a:pPr algn="ctr"/>
                      <a:r>
                        <a:rPr lang="en-US" sz="1800" b="1" dirty="0" smtClean="0">
                          <a:latin typeface="+mn-lt"/>
                        </a:rPr>
                        <a:t>Year</a:t>
                      </a:r>
                      <a:endParaRPr lang="en-US" sz="1800" b="1" dirty="0">
                        <a:latin typeface="+mn-lt"/>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Quarter</a:t>
                      </a:r>
                      <a:endParaRPr lang="en-US" sz="1800" b="1" dirty="0">
                        <a:latin typeface="+mn-lt"/>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Period, </a:t>
                      </a:r>
                      <a:r>
                        <a:rPr lang="en-US" sz="1800" b="1" i="1" dirty="0" smtClean="0">
                          <a:latin typeface="+mn-lt"/>
                          <a:cs typeface="Times New Roman"/>
                        </a:rPr>
                        <a:t>t</a:t>
                      </a:r>
                      <a:endParaRPr lang="en-US" sz="1800" b="1" i="1" dirty="0">
                        <a:latin typeface="+mn-lt"/>
                        <a:cs typeface="Times New Roman"/>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dirty="0" smtClean="0">
                          <a:latin typeface="+mn-lt"/>
                        </a:rPr>
                        <a:t>Demand, </a:t>
                      </a:r>
                      <a:r>
                        <a:rPr lang="en-US" sz="1800" b="1" i="1" dirty="0" smtClean="0">
                          <a:latin typeface="+mn-lt"/>
                          <a:cs typeface="Times New Roman"/>
                        </a:rPr>
                        <a:t>D</a:t>
                      </a:r>
                      <a:r>
                        <a:rPr lang="en-US" sz="1800" b="1" i="1" baseline="-25000" dirty="0" smtClean="0">
                          <a:latin typeface="+mn-lt"/>
                          <a:cs typeface="Times New Roman"/>
                        </a:rPr>
                        <a:t>t</a:t>
                      </a:r>
                      <a:endParaRPr lang="en-US" sz="1800" b="1" i="1" dirty="0">
                        <a:latin typeface="+mn-lt"/>
                        <a:cs typeface="Times New Roman"/>
                      </a:endParaRP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algn="ctr"/>
                      <a:r>
                        <a:rPr lang="en-US" sz="1800" dirty="0" smtClean="0">
                          <a:latin typeface="+mn-lt"/>
                        </a:rPr>
                        <a:t>3</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8</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38,000</a:t>
                      </a:r>
                      <a:endParaRPr lang="en-US" sz="1800" dirty="0">
                        <a:latin typeface="+mn-lt"/>
                      </a:endParaRP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370840">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2</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9</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12,000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r h="370840">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13,000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1"/>
                  </a:ext>
                </a:extLst>
              </a:tr>
              <a:tr h="370840">
                <a:tc>
                  <a:txBody>
                    <a:bodyPr/>
                    <a:lstStyle/>
                    <a:p>
                      <a:pPr algn="ctr"/>
                      <a:r>
                        <a:rPr lang="en-US" sz="1800" dirty="0" smtClean="0">
                          <a:latin typeface="+mn-lt"/>
                        </a:rPr>
                        <a:t>3</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4</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11</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32,000</a:t>
                      </a:r>
                      <a:endParaRPr lang="en-US" sz="1800" dirty="0">
                        <a:latin typeface="+mn-lt"/>
                      </a:endParaRP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2"/>
                  </a:ext>
                </a:extLst>
              </a:tr>
              <a:tr h="370840">
                <a:tc>
                  <a:txBody>
                    <a:bodyPr/>
                    <a:lstStyle/>
                    <a:p>
                      <a:pPr algn="ctr"/>
                      <a:r>
                        <a:rPr lang="en-US" sz="1800" dirty="0" smtClean="0">
                          <a:latin typeface="+mn-lt"/>
                        </a:rPr>
                        <a:t>4</a:t>
                      </a:r>
                      <a:endParaRPr lang="en-US" sz="18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a:t>
                      </a:r>
                      <a:endParaRPr lang="en-US" sz="18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800" dirty="0" smtClean="0">
                          <a:latin typeface="+mn-lt"/>
                        </a:rPr>
                        <a:t>12</a:t>
                      </a:r>
                      <a:endParaRPr lang="en-US" sz="18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tabLst>
                          <a:tab pos="990600" algn="r"/>
                        </a:tabLst>
                      </a:pPr>
                      <a:r>
                        <a:rPr lang="en-US" sz="1800" dirty="0" smtClean="0">
                          <a:latin typeface="+mn-lt"/>
                        </a:rPr>
                        <a:t>	41,000</a:t>
                      </a:r>
                      <a:endParaRPr lang="en-US" sz="1800" dirty="0">
                        <a:latin typeface="+mn-lt"/>
                      </a:endParaRP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20245358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Tahoe Salt </a:t>
            </a:r>
            <a:r>
              <a:rPr lang="en-US" sz="2000" b="0" kern="1200" dirty="0" smtClean="0">
                <a:latin typeface="Times New Roman" panose="02020603050405020304" pitchFamily="18" charset="0"/>
                <a:ea typeface="+mj-ea"/>
                <a:cs typeface="+mj-cs"/>
              </a:rPr>
              <a:t>(3 of 5)</a:t>
            </a:r>
            <a:endParaRPr lang="en-US" sz="2000" b="0" kern="1200" dirty="0">
              <a:latin typeface="Times New Roman" panose="02020603050405020304" pitchFamily="18" charset="0"/>
              <a:ea typeface="+mj-ea"/>
              <a:cs typeface="+mj-cs"/>
            </a:endParaRPr>
          </a:p>
        </p:txBody>
      </p:sp>
      <p:pic>
        <p:nvPicPr>
          <p:cNvPr id="6" name="Picture 5" descr="Quarterly demand at Tahoe salt. A graph plots demand versus period. The periods shown are year, quarter. The graph is an up and down pattern that repeats each year. Valleys are in the second quarters, and increase to the peaks in the first quarters. Example period is as follows. (1, 2, 9000), (1, 3, 12,000), (1, 4, 23,000), (2, 1, 32,000), (2, 2, 9000)."/>
          <p:cNvPicPr>
            <a:picLocks noChangeAspect="1"/>
          </p:cNvPicPr>
          <p:nvPr/>
        </p:nvPicPr>
        <p:blipFill>
          <a:blip r:embed="rId2"/>
          <a:stretch>
            <a:fillRect/>
          </a:stretch>
        </p:blipFill>
        <p:spPr>
          <a:xfrm>
            <a:off x="1185983" y="1809286"/>
            <a:ext cx="6768683" cy="2551545"/>
          </a:xfrm>
          <a:prstGeom prst="rect">
            <a:avLst/>
          </a:prstGeom>
        </p:spPr>
      </p:pic>
      <p:sp>
        <p:nvSpPr>
          <p:cNvPr id="4" name="Text Placeholder 3"/>
          <p:cNvSpPr>
            <a:spLocks noGrp="1"/>
          </p:cNvSpPr>
          <p:nvPr>
            <p:ph type="body" idx="2"/>
          </p:nvPr>
        </p:nvSpPr>
        <p:spPr>
          <a:xfrm>
            <a:off x="457200" y="4467362"/>
            <a:ext cx="8229600" cy="1715724"/>
          </a:xfrm>
        </p:spPr>
        <p:txBody>
          <a:bodyPr/>
          <a:lstStyle/>
          <a:p>
            <a:pPr marL="0" indent="0">
              <a:buNone/>
            </a:pPr>
            <a:r>
              <a:rPr lang="en-US" sz="2000" b="1" dirty="0">
                <a:latin typeface="+mn-lt"/>
              </a:rPr>
              <a:t>Figure </a:t>
            </a:r>
            <a:r>
              <a:rPr lang="en-US" sz="2000" b="1" dirty="0" smtClean="0">
                <a:latin typeface="+mn-lt"/>
              </a:rPr>
              <a:t>7-1</a:t>
            </a:r>
            <a:r>
              <a:rPr lang="en-US" sz="2000" dirty="0" smtClean="0">
                <a:latin typeface="+mn-lt"/>
              </a:rPr>
              <a:t> Quarterly </a:t>
            </a:r>
            <a:r>
              <a:rPr lang="en-US" sz="2000" dirty="0">
                <a:latin typeface="+mn-lt"/>
              </a:rPr>
              <a:t>Demand at Tahoe </a:t>
            </a:r>
            <a:r>
              <a:rPr lang="en-US" sz="2000" dirty="0" smtClean="0">
                <a:latin typeface="+mn-lt"/>
              </a:rPr>
              <a:t>Salt</a:t>
            </a:r>
          </a:p>
          <a:p>
            <a:pPr marL="432000" lvl="0" indent="-432000" defTabSz="457200">
              <a:spcAft>
                <a:spcPct val="0"/>
              </a:spcAft>
              <a:buFont typeface="+mj-lt"/>
              <a:buAutoNum type="arabicPeriod"/>
            </a:pPr>
            <a:r>
              <a:rPr lang="en-US" sz="2000" kern="1200" dirty="0">
                <a:solidFill>
                  <a:srgbClr val="000000"/>
                </a:solidFill>
                <a:latin typeface="Arial (Body)"/>
              </a:rPr>
              <a:t>Deseasonalize demand and run linear regression to estimate level and trend.</a:t>
            </a:r>
          </a:p>
          <a:p>
            <a:pPr marL="432000" lvl="0" indent="-432000" defTabSz="457200">
              <a:spcAft>
                <a:spcPct val="0"/>
              </a:spcAft>
              <a:buFont typeface="+mj-lt"/>
              <a:buAutoNum type="arabicPeriod"/>
            </a:pPr>
            <a:r>
              <a:rPr lang="en-US" sz="2000" kern="1200" dirty="0">
                <a:solidFill>
                  <a:srgbClr val="000000"/>
                </a:solidFill>
                <a:latin typeface="Arial (Body)"/>
              </a:rPr>
              <a:t>Estimate seasonal factors</a:t>
            </a:r>
            <a:r>
              <a:rPr lang="en-US" sz="2000" kern="1200" dirty="0" smtClean="0">
                <a:solidFill>
                  <a:srgbClr val="000000"/>
                </a:solidFill>
                <a:latin typeface="Arial (Body)"/>
              </a:rPr>
              <a:t>.</a:t>
            </a:r>
            <a:endParaRPr lang="en-US" sz="2000" kern="1200" dirty="0">
              <a:solidFill>
                <a:srgbClr val="000000"/>
              </a:solidFill>
              <a:latin typeface="Arial (Body)"/>
            </a:endParaRPr>
          </a:p>
        </p:txBody>
      </p:sp>
    </p:spTree>
    <p:extLst>
      <p:ext uri="{BB962C8B-B14F-4D97-AF65-F5344CB8AC3E}">
        <p14:creationId xmlns:p14="http://schemas.microsoft.com/office/powerpoint/2010/main" val="40890261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Estimate Level and Trend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3200400" cy="542499"/>
          </a:xfrm>
        </p:spPr>
        <p:txBody>
          <a:bodyPr/>
          <a:lstStyle/>
          <a:p>
            <a:pPr marL="0" indent="0">
              <a:buNone/>
            </a:pPr>
            <a:r>
              <a:rPr lang="en-US" sz="2400" dirty="0">
                <a:latin typeface="+mn-lt"/>
              </a:rPr>
              <a:t>Periodicity </a:t>
            </a:r>
            <a:r>
              <a:rPr lang="en-US" sz="2400" i="1" dirty="0">
                <a:latin typeface="+mn-lt"/>
                <a:cs typeface="Times New Roman"/>
              </a:rPr>
              <a:t>p</a:t>
            </a:r>
            <a:r>
              <a:rPr lang="en-US" sz="2400" dirty="0">
                <a:latin typeface="+mn-lt"/>
              </a:rPr>
              <a:t> = 4, </a:t>
            </a:r>
            <a:r>
              <a:rPr lang="en-US" sz="2400" i="1" dirty="0">
                <a:latin typeface="+mn-lt"/>
                <a:cs typeface="Times New Roman"/>
              </a:rPr>
              <a:t>t</a:t>
            </a:r>
            <a:r>
              <a:rPr lang="en-US" sz="2400" dirty="0">
                <a:latin typeface="+mn-lt"/>
              </a:rPr>
              <a:t> = </a:t>
            </a:r>
            <a:r>
              <a:rPr lang="en-US" sz="2400" dirty="0" smtClean="0">
                <a:latin typeface="+mn-lt"/>
              </a:rPr>
              <a:t>3</a:t>
            </a:r>
            <a:endParaRPr lang="en-US" sz="2400" dirty="0">
              <a:latin typeface="+mn-lt"/>
            </a:endParaRPr>
          </a:p>
        </p:txBody>
      </p:sp>
      <p:graphicFrame>
        <p:nvGraphicFramePr>
          <p:cNvPr id="4" name="Object 3" descr="d bar sub t equals left bracket d sub start expression t minus left parenthesis p divided by 2 right parenthesis end expression + D start expression t + left parenthesis p divided by 2 right parenthesis end expression + the sum of 2 d sub I from I = t + 1 minus left parenthesis p divided by 2 right parenthesis to t minus 1 + left parenthesis p divided by 2 right parenthesis, right bracket divided by left parenthesis 2 p for p even. Sum of d sub i divided by p from i = t minus left bracket left parenthesis p minus 1 right parenthesis divided by 2 right bracket to  t + 1 minus left parenthesis p divided by 2 right parenthesis to t minus 1 + left parenthesis p divided by 2 right parenthesis, right bracket divided by left parenthesis 2 p for p even. Sum of d sub i divided by p from i = t minus left bracket left parenthesis p minus 1 right parenthesis divided by 2 right bracket to  t +  left bracket left parenthesis p minus 1 right parenthesis divided by 2 right bracket."/>
          <p:cNvGraphicFramePr>
            <a:graphicFrameLocks noChangeAspect="1"/>
          </p:cNvGraphicFramePr>
          <p:nvPr>
            <p:extLst>
              <p:ext uri="{D42A27DB-BD31-4B8C-83A1-F6EECF244321}">
                <p14:modId xmlns:p14="http://schemas.microsoft.com/office/powerpoint/2010/main" val="944543415"/>
              </p:ext>
            </p:extLst>
          </p:nvPr>
        </p:nvGraphicFramePr>
        <p:xfrm>
          <a:off x="2381250" y="2293942"/>
          <a:ext cx="4381500" cy="3663950"/>
        </p:xfrm>
        <a:graphic>
          <a:graphicData uri="http://schemas.openxmlformats.org/presentationml/2006/ole">
            <mc:AlternateContent xmlns:mc="http://schemas.openxmlformats.org/markup-compatibility/2006">
              <mc:Choice xmlns:v="urn:schemas-microsoft-com:vml" Requires="v">
                <p:oleObj spid="_x0000_s42152" name="Equation" r:id="rId4" imgW="2247840" imgH="1879560" progId="Equation.DSMT4">
                  <p:embed/>
                </p:oleObj>
              </mc:Choice>
              <mc:Fallback>
                <p:oleObj name="Equation" r:id="rId4" imgW="2247840" imgH="1879560" progId="Equation.DSMT4">
                  <p:embed/>
                  <p:pic>
                    <p:nvPicPr>
                      <p:cNvPr id="0" name=""/>
                      <p:cNvPicPr/>
                      <p:nvPr/>
                    </p:nvPicPr>
                    <p:blipFill>
                      <a:blip r:embed="rId5"/>
                      <a:stretch>
                        <a:fillRect/>
                      </a:stretch>
                    </p:blipFill>
                    <p:spPr>
                      <a:xfrm>
                        <a:off x="2381250" y="2293942"/>
                        <a:ext cx="4381500" cy="3663950"/>
                      </a:xfrm>
                      <a:prstGeom prst="rect">
                        <a:avLst/>
                      </a:prstGeom>
                    </p:spPr>
                  </p:pic>
                </p:oleObj>
              </mc:Fallback>
            </mc:AlternateContent>
          </a:graphicData>
        </a:graphic>
      </p:graphicFrame>
    </p:spTree>
    <p:extLst>
      <p:ext uri="{BB962C8B-B14F-4D97-AF65-F5344CB8AC3E}">
        <p14:creationId xmlns:p14="http://schemas.microsoft.com/office/powerpoint/2010/main" val="8607201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Estimate Level and Trend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2)</a:t>
            </a:r>
            <a:endParaRPr lang="en-US" sz="2000" kern="1200" dirty="0">
              <a:latin typeface="Times New Roman" panose="02020603050405020304" pitchFamily="18" charset="0"/>
              <a:ea typeface="+mj-ea"/>
              <a:cs typeface="+mj-cs"/>
            </a:endParaRPr>
          </a:p>
        </p:txBody>
      </p:sp>
      <p:graphicFrame>
        <p:nvGraphicFramePr>
          <p:cNvPr id="5" name="Object 4" descr="d bar sub t equals left bracket d sub start expression t minus left parenthesis p divided by 2 right parenthesis end expression + D start expression t + left parenthesis p divided by 2 right parenthesis end expression + the sum of 2 d sub I from I = t + 1 minus left parenthesis p divided by 2 right parenthesis to t minus 1 + left parenthesis p divided by 2 right parenthesis, right bracket divided by left parenthesis 2 p."/>
          <p:cNvGraphicFramePr>
            <a:graphicFrameLocks noChangeAspect="1"/>
          </p:cNvGraphicFramePr>
          <p:nvPr>
            <p:extLst>
              <p:ext uri="{D42A27DB-BD31-4B8C-83A1-F6EECF244321}">
                <p14:modId xmlns:p14="http://schemas.microsoft.com/office/powerpoint/2010/main" val="3041100066"/>
              </p:ext>
            </p:extLst>
          </p:nvPr>
        </p:nvGraphicFramePr>
        <p:xfrm>
          <a:off x="2243138" y="1698719"/>
          <a:ext cx="4656137" cy="1989138"/>
        </p:xfrm>
        <a:graphic>
          <a:graphicData uri="http://schemas.openxmlformats.org/presentationml/2006/ole">
            <mc:AlternateContent xmlns:mc="http://schemas.openxmlformats.org/markup-compatibility/2006">
              <mc:Choice xmlns:v="urn:schemas-microsoft-com:vml" Requires="v">
                <p:oleObj spid="_x0000_s48420" name="Equation" r:id="rId4" imgW="2171520" imgH="927000" progId="Equation.DSMT4">
                  <p:embed/>
                </p:oleObj>
              </mc:Choice>
              <mc:Fallback>
                <p:oleObj name="Equation" r:id="rId4" imgW="2171520" imgH="927000" progId="Equation.DSMT4">
                  <p:embed/>
                  <p:pic>
                    <p:nvPicPr>
                      <p:cNvPr id="5" name="Object 4"/>
                      <p:cNvPicPr/>
                      <p:nvPr/>
                    </p:nvPicPr>
                    <p:blipFill>
                      <a:blip r:embed="rId5"/>
                      <a:stretch>
                        <a:fillRect/>
                      </a:stretch>
                    </p:blipFill>
                    <p:spPr>
                      <a:xfrm>
                        <a:off x="2243138" y="1698719"/>
                        <a:ext cx="4656137" cy="1989138"/>
                      </a:xfrm>
                      <a:prstGeom prst="rect">
                        <a:avLst/>
                      </a:prstGeom>
                    </p:spPr>
                  </p:pic>
                </p:oleObj>
              </mc:Fallback>
            </mc:AlternateContent>
          </a:graphicData>
        </a:graphic>
      </p:graphicFrame>
      <p:graphicFrame>
        <p:nvGraphicFramePr>
          <p:cNvPr id="7" name="Object 6" descr="Equals D sub 1 + D sub 5 + sum from i = 2 to 4 of 2 d sub i divided by 8."/>
          <p:cNvGraphicFramePr>
            <a:graphicFrameLocks noChangeAspect="1"/>
          </p:cNvGraphicFramePr>
          <p:nvPr>
            <p:extLst>
              <p:ext uri="{D42A27DB-BD31-4B8C-83A1-F6EECF244321}">
                <p14:modId xmlns:p14="http://schemas.microsoft.com/office/powerpoint/2010/main" val="212541801"/>
              </p:ext>
            </p:extLst>
          </p:nvPr>
        </p:nvGraphicFramePr>
        <p:xfrm>
          <a:off x="2630288" y="3982209"/>
          <a:ext cx="2300287" cy="1187450"/>
        </p:xfrm>
        <a:graphic>
          <a:graphicData uri="http://schemas.openxmlformats.org/presentationml/2006/ole">
            <mc:AlternateContent xmlns:mc="http://schemas.openxmlformats.org/markup-compatibility/2006">
              <mc:Choice xmlns:v="urn:schemas-microsoft-com:vml" Requires="v">
                <p:oleObj spid="_x0000_s48421" name="Equation" r:id="rId6" imgW="1180800" imgH="609480" progId="Equation.DSMT4">
                  <p:embed/>
                </p:oleObj>
              </mc:Choice>
              <mc:Fallback>
                <p:oleObj name="Equation" r:id="rId6" imgW="1180800" imgH="609480" progId="Equation.DSMT4">
                  <p:embed/>
                  <p:pic>
                    <p:nvPicPr>
                      <p:cNvPr id="7" name="Object 6"/>
                      <p:cNvPicPr/>
                      <p:nvPr/>
                    </p:nvPicPr>
                    <p:blipFill>
                      <a:blip r:embed="rId7"/>
                      <a:stretch>
                        <a:fillRect/>
                      </a:stretch>
                    </p:blipFill>
                    <p:spPr>
                      <a:xfrm>
                        <a:off x="2630288" y="3982209"/>
                        <a:ext cx="2300287" cy="1187450"/>
                      </a:xfrm>
                      <a:prstGeom prst="rect">
                        <a:avLst/>
                      </a:prstGeom>
                    </p:spPr>
                  </p:pic>
                </p:oleObj>
              </mc:Fallback>
            </mc:AlternateContent>
          </a:graphicData>
        </a:graphic>
      </p:graphicFrame>
    </p:spTree>
    <p:extLst>
      <p:ext uri="{BB962C8B-B14F-4D97-AF65-F5344CB8AC3E}">
        <p14:creationId xmlns:p14="http://schemas.microsoft.com/office/powerpoint/2010/main" val="18978181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Tahoe Salt </a:t>
            </a:r>
            <a:r>
              <a:rPr lang="en-US" sz="2000" b="0" kern="1200" dirty="0" smtClean="0">
                <a:latin typeface="Times New Roman" panose="02020603050405020304" pitchFamily="18" charset="0"/>
                <a:ea typeface="+mj-ea"/>
                <a:cs typeface="+mj-cs"/>
              </a:rPr>
              <a:t>(4 of 5)</a:t>
            </a:r>
            <a:endParaRPr lang="en-US" sz="2000" b="0" kern="1200" dirty="0">
              <a:latin typeface="Times New Roman" panose="02020603050405020304" pitchFamily="18" charset="0"/>
              <a:ea typeface="+mj-ea"/>
              <a:cs typeface="+mj-cs"/>
            </a:endParaRPr>
          </a:p>
        </p:txBody>
      </p:sp>
      <p:pic>
        <p:nvPicPr>
          <p:cNvPr id="5" name="Picture 4" descr="Excel workbook with depersonalized demand for Tahoe salt. A spreadsheet with 3 columns. They are as follows. Period, t. Demand, D sub t. Deseasonalized demand. Values for period, cells Ay 2 through Ay 13, are 1 through 12. Demand is as follows. Cell B 2, 8000. B 3, 13,000. B 4, 23,000. B 5, 34,000. B 6, 10,000. B 7, 18,000. B 8, 23,000. B 9, 38,000. B 10, 12,000. B 11, 13,000. B 12, 32,000. B 13, 41,000. Column C, deseasonalized demand, is calculated by equation 7.2. C 4 = left parenthesis, B 2 + B 6, + 2 star, sum, left parenthesis, B 3 colon B 5, right parenthesis, right parenthesis, divided by 8. Copied to C 5 colon C 11. Values for column C, deseasonalized demand is as follows. C 2, C 3, C 12, C 13 are blank. C 4, 19,750. C 5, 20,625. C 6, 21,250. C 7, 21,750. C 8, 22,500. C 9, 22,125. C 10, 22,625. C 11, 24,125."/>
          <p:cNvPicPr>
            <a:picLocks noChangeAspect="1"/>
          </p:cNvPicPr>
          <p:nvPr/>
        </p:nvPicPr>
        <p:blipFill>
          <a:blip r:embed="rId2"/>
          <a:stretch>
            <a:fillRect/>
          </a:stretch>
        </p:blipFill>
        <p:spPr>
          <a:xfrm>
            <a:off x="2093970" y="1709172"/>
            <a:ext cx="5310909" cy="3700064"/>
          </a:xfrm>
          <a:prstGeom prst="rect">
            <a:avLst/>
          </a:prstGeom>
        </p:spPr>
      </p:pic>
      <p:sp>
        <p:nvSpPr>
          <p:cNvPr id="3" name="Text Placeholder 2"/>
          <p:cNvSpPr>
            <a:spLocks noGrp="1"/>
          </p:cNvSpPr>
          <p:nvPr>
            <p:ph type="body" idx="1"/>
          </p:nvPr>
        </p:nvSpPr>
        <p:spPr>
          <a:xfrm>
            <a:off x="457200" y="5558062"/>
            <a:ext cx="8229600" cy="678976"/>
          </a:xfrm>
        </p:spPr>
        <p:txBody>
          <a:bodyPr/>
          <a:lstStyle/>
          <a:p>
            <a:pPr marL="0" indent="0">
              <a:buNone/>
            </a:pPr>
            <a:r>
              <a:rPr lang="en-US" sz="2000" b="1" dirty="0">
                <a:latin typeface="+mn-lt"/>
              </a:rPr>
              <a:t>Figure </a:t>
            </a:r>
            <a:r>
              <a:rPr lang="en-US" sz="2000" b="1" dirty="0" smtClean="0">
                <a:latin typeface="+mn-lt"/>
              </a:rPr>
              <a:t>7-2</a:t>
            </a:r>
            <a:r>
              <a:rPr lang="en-US" sz="2000" dirty="0" smtClean="0">
                <a:latin typeface="+mn-lt"/>
              </a:rPr>
              <a:t> Excel </a:t>
            </a:r>
            <a:r>
              <a:rPr lang="en-US" sz="2000" dirty="0">
                <a:latin typeface="+mn-lt"/>
              </a:rPr>
              <a:t>Workbook with Deseasonalized Demand for Tahoe </a:t>
            </a:r>
            <a:r>
              <a:rPr lang="en-US" sz="2000" dirty="0" smtClean="0">
                <a:latin typeface="+mn-lt"/>
              </a:rPr>
              <a:t>Salt</a:t>
            </a:r>
            <a:endParaRPr lang="en-US" sz="2000" dirty="0">
              <a:latin typeface="+mn-lt"/>
            </a:endParaRPr>
          </a:p>
        </p:txBody>
      </p:sp>
    </p:spTree>
    <p:extLst>
      <p:ext uri="{BB962C8B-B14F-4D97-AF65-F5344CB8AC3E}">
        <p14:creationId xmlns:p14="http://schemas.microsoft.com/office/powerpoint/2010/main" val="9724434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Learning Objectives</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3908732"/>
          </a:xfrm>
        </p:spPr>
        <p:txBody>
          <a:bodyPr wrap="square" lIns="91425" tIns="91425" rIns="91425" bIns="91425">
            <a:spAutoFit/>
          </a:bodyPr>
          <a:lstStyle/>
          <a:p>
            <a:pPr marL="0" lvl="0" indent="0" defTabSz="457200">
              <a:spcAft>
                <a:spcPct val="0"/>
              </a:spcAft>
              <a:buSzPct val="100000"/>
              <a:buNone/>
            </a:pPr>
            <a:r>
              <a:rPr lang="en-US" sz="2400" b="1" kern="1200" dirty="0" smtClean="0">
                <a:solidFill>
                  <a:schemeClr val="tx2"/>
                </a:solidFill>
                <a:latin typeface="+mn-lt"/>
                <a:ea typeface="+mn-ea"/>
                <a:cs typeface="+mn-cs"/>
              </a:rPr>
              <a:t>7.1</a:t>
            </a:r>
            <a:r>
              <a:rPr lang="en-US" sz="2400" kern="1200" dirty="0" smtClean="0">
                <a:solidFill>
                  <a:srgbClr val="000000"/>
                </a:solidFill>
                <a:latin typeface="+mn-lt"/>
                <a:ea typeface="+mn-ea"/>
                <a:cs typeface="+mn-cs"/>
              </a:rPr>
              <a:t> Understand </a:t>
            </a:r>
            <a:r>
              <a:rPr lang="en-US" sz="2400" kern="1200" dirty="0">
                <a:solidFill>
                  <a:srgbClr val="000000"/>
                </a:solidFill>
                <a:latin typeface="+mn-lt"/>
                <a:ea typeface="+mn-ea"/>
                <a:cs typeface="+mn-cs"/>
              </a:rPr>
              <a:t>the role of forecasting for both an enterprise and a supply </a:t>
            </a:r>
            <a:r>
              <a:rPr lang="en-US" sz="2400" kern="1200" dirty="0" smtClean="0">
                <a:solidFill>
                  <a:srgbClr val="000000"/>
                </a:solidFill>
                <a:latin typeface="+mn-lt"/>
                <a:ea typeface="+mn-ea"/>
                <a:cs typeface="+mn-cs"/>
              </a:rPr>
              <a:t>chain.</a:t>
            </a:r>
            <a:endParaRPr lang="en-US" sz="2400" kern="1200" dirty="0">
              <a:solidFill>
                <a:srgbClr val="000000"/>
              </a:solidFill>
              <a:latin typeface="+mn-lt"/>
              <a:ea typeface="+mn-ea"/>
              <a:cs typeface="+mn-cs"/>
            </a:endParaRPr>
          </a:p>
          <a:p>
            <a:pPr marL="0" lvl="0" indent="0" defTabSz="457200">
              <a:spcAft>
                <a:spcPct val="0"/>
              </a:spcAft>
              <a:buSzPct val="100000"/>
              <a:buNone/>
            </a:pPr>
            <a:r>
              <a:rPr lang="en-US" sz="2400" b="1" kern="1200" dirty="0" smtClean="0">
                <a:solidFill>
                  <a:schemeClr val="tx2"/>
                </a:solidFill>
                <a:latin typeface="+mn-lt"/>
                <a:ea typeface="+mn-ea"/>
                <a:cs typeface="+mn-cs"/>
              </a:rPr>
              <a:t>7.2</a:t>
            </a:r>
            <a:r>
              <a:rPr lang="en-US" sz="2400" kern="1200" dirty="0" smtClean="0">
                <a:solidFill>
                  <a:srgbClr val="000000"/>
                </a:solidFill>
                <a:latin typeface="+mn-lt"/>
                <a:ea typeface="+mn-ea"/>
                <a:cs typeface="+mn-cs"/>
              </a:rPr>
              <a:t> Identify </a:t>
            </a:r>
            <a:r>
              <a:rPr lang="en-US" sz="2400" kern="1200" dirty="0">
                <a:solidFill>
                  <a:srgbClr val="000000"/>
                </a:solidFill>
                <a:latin typeface="+mn-lt"/>
                <a:ea typeface="+mn-ea"/>
                <a:cs typeface="+mn-cs"/>
              </a:rPr>
              <a:t>the components of a demand forecast and some basic approaches to </a:t>
            </a:r>
            <a:r>
              <a:rPr lang="en-US" sz="2400" kern="1200" dirty="0" smtClean="0">
                <a:solidFill>
                  <a:srgbClr val="000000"/>
                </a:solidFill>
                <a:latin typeface="+mn-lt"/>
                <a:ea typeface="+mn-ea"/>
                <a:cs typeface="+mn-cs"/>
              </a:rPr>
              <a:t>forecasting.</a:t>
            </a:r>
            <a:endParaRPr lang="en-US" sz="2400" kern="1200" dirty="0">
              <a:solidFill>
                <a:srgbClr val="000000"/>
              </a:solidFill>
              <a:latin typeface="+mn-lt"/>
              <a:ea typeface="+mn-ea"/>
              <a:cs typeface="+mn-cs"/>
            </a:endParaRPr>
          </a:p>
          <a:p>
            <a:pPr marL="0" lvl="0" indent="0" defTabSz="457200">
              <a:spcAft>
                <a:spcPct val="0"/>
              </a:spcAft>
              <a:buSzPct val="100000"/>
              <a:buNone/>
            </a:pPr>
            <a:r>
              <a:rPr lang="en-US" sz="2400" b="1" kern="1200" dirty="0" smtClean="0">
                <a:solidFill>
                  <a:schemeClr val="tx2"/>
                </a:solidFill>
                <a:latin typeface="+mn-lt"/>
                <a:ea typeface="+mn-ea"/>
                <a:cs typeface="+mn-cs"/>
              </a:rPr>
              <a:t>7.3</a:t>
            </a:r>
            <a:r>
              <a:rPr lang="en-US" sz="2400" kern="1200" dirty="0" smtClean="0">
                <a:solidFill>
                  <a:srgbClr val="000000"/>
                </a:solidFill>
                <a:latin typeface="+mn-lt"/>
                <a:ea typeface="+mn-ea"/>
                <a:cs typeface="+mn-cs"/>
              </a:rPr>
              <a:t> Forecast </a:t>
            </a:r>
            <a:r>
              <a:rPr lang="en-US" sz="2400" kern="1200" dirty="0">
                <a:solidFill>
                  <a:srgbClr val="000000"/>
                </a:solidFill>
                <a:latin typeface="+mn-lt"/>
                <a:ea typeface="+mn-ea"/>
                <a:cs typeface="+mn-cs"/>
              </a:rPr>
              <a:t>demand using time-series methodologies given historical demand data in a supply chain.</a:t>
            </a:r>
          </a:p>
          <a:p>
            <a:pPr marL="0" lvl="0" indent="0" defTabSz="457200">
              <a:spcAft>
                <a:spcPct val="0"/>
              </a:spcAft>
              <a:buSzPct val="100000"/>
              <a:buNone/>
            </a:pPr>
            <a:r>
              <a:rPr lang="en-US" sz="2400" b="1" kern="1200" dirty="0" smtClean="0">
                <a:solidFill>
                  <a:schemeClr val="tx2"/>
                </a:solidFill>
                <a:latin typeface="+mn-lt"/>
                <a:ea typeface="+mn-ea"/>
                <a:cs typeface="+mn-cs"/>
              </a:rPr>
              <a:t>7.4</a:t>
            </a:r>
            <a:r>
              <a:rPr lang="en-US" sz="2400" kern="1200" dirty="0" smtClean="0">
                <a:solidFill>
                  <a:srgbClr val="000000"/>
                </a:solidFill>
                <a:latin typeface="+mn-lt"/>
                <a:ea typeface="+mn-ea"/>
                <a:cs typeface="+mn-cs"/>
              </a:rPr>
              <a:t> Analyze </a:t>
            </a:r>
            <a:r>
              <a:rPr lang="en-US" sz="2400" kern="1200" dirty="0">
                <a:solidFill>
                  <a:srgbClr val="000000"/>
                </a:solidFill>
                <a:latin typeface="+mn-lt"/>
                <a:ea typeface="+mn-ea"/>
                <a:cs typeface="+mn-cs"/>
              </a:rPr>
              <a:t>demand forecasts to estimate forecast </a:t>
            </a:r>
            <a:r>
              <a:rPr lang="en-US" sz="2400" kern="1200" dirty="0" smtClean="0">
                <a:solidFill>
                  <a:srgbClr val="000000"/>
                </a:solidFill>
                <a:latin typeface="+mn-lt"/>
                <a:ea typeface="+mn-ea"/>
                <a:cs typeface="+mn-cs"/>
              </a:rPr>
              <a:t>error.</a:t>
            </a:r>
            <a:endParaRPr lang="en-US" sz="2400" kern="1200" dirty="0">
              <a:solidFill>
                <a:srgbClr val="000000"/>
              </a:solidFill>
              <a:latin typeface="+mn-lt"/>
              <a:ea typeface="+mn-ea"/>
              <a:cs typeface="+mn-cs"/>
            </a:endParaRPr>
          </a:p>
          <a:p>
            <a:pPr marL="0" lvl="0" indent="0" defTabSz="457200">
              <a:spcAft>
                <a:spcPct val="0"/>
              </a:spcAft>
              <a:buSzPct val="100000"/>
              <a:buNone/>
            </a:pPr>
            <a:r>
              <a:rPr lang="en-US" sz="2400" b="1" kern="1200" dirty="0" smtClean="0">
                <a:solidFill>
                  <a:schemeClr val="tx2"/>
                </a:solidFill>
                <a:latin typeface="+mn-lt"/>
                <a:ea typeface="+mn-ea"/>
                <a:cs typeface="+mn-cs"/>
              </a:rPr>
              <a:t>7.5</a:t>
            </a:r>
            <a:r>
              <a:rPr lang="en-US" sz="2400" kern="1200" dirty="0" smtClean="0">
                <a:solidFill>
                  <a:srgbClr val="000000"/>
                </a:solidFill>
                <a:latin typeface="+mn-lt"/>
                <a:ea typeface="+mn-ea"/>
                <a:cs typeface="+mn-cs"/>
              </a:rPr>
              <a:t> Use </a:t>
            </a:r>
            <a:r>
              <a:rPr lang="en-US" sz="2400" kern="1200" dirty="0">
                <a:solidFill>
                  <a:srgbClr val="000000"/>
                </a:solidFill>
                <a:latin typeface="+mn-lt"/>
                <a:ea typeface="+mn-ea"/>
                <a:cs typeface="+mn-cs"/>
              </a:rPr>
              <a:t>Excel to build time-series forecasting models.</a:t>
            </a:r>
          </a:p>
        </p:txBody>
      </p:sp>
    </p:spTree>
    <p:extLst>
      <p:ext uri="{BB962C8B-B14F-4D97-AF65-F5344CB8AC3E}">
        <p14:creationId xmlns:p14="http://schemas.microsoft.com/office/powerpoint/2010/main" val="418282310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Tahoe Salt </a:t>
            </a:r>
            <a:r>
              <a:rPr lang="en-US" sz="2000" b="0" kern="1200" dirty="0" smtClean="0">
                <a:latin typeface="Times New Roman" panose="02020603050405020304" pitchFamily="18" charset="0"/>
                <a:ea typeface="+mj-ea"/>
                <a:cs typeface="+mj-cs"/>
              </a:rPr>
              <a:t>(5 of 5)</a:t>
            </a:r>
            <a:endParaRPr lang="en-US" sz="2000" b="0" kern="1200" dirty="0">
              <a:latin typeface="Times New Roman" panose="02020603050405020304" pitchFamily="18" charset="0"/>
              <a:ea typeface="+mj-ea"/>
              <a:cs typeface="+mj-cs"/>
            </a:endParaRPr>
          </a:p>
        </p:txBody>
      </p:sp>
      <p:pic>
        <p:nvPicPr>
          <p:cNvPr id="6" name="Picture 5" descr="A graph for actual demand for Tahoe salt, and deseasonalized demand for Tahoe salt. The actual demand graph is the fluctuating pattern graph of figure 7.3. The deseasonalized demand graph is evened out to a mostly horizontal line that appears to be an average of the actual demand."/>
          <p:cNvPicPr>
            <a:picLocks noChangeAspect="1"/>
          </p:cNvPicPr>
          <p:nvPr/>
        </p:nvPicPr>
        <p:blipFill>
          <a:blip r:embed="rId3"/>
          <a:stretch>
            <a:fillRect/>
          </a:stretch>
        </p:blipFill>
        <p:spPr>
          <a:xfrm>
            <a:off x="963622" y="1829822"/>
            <a:ext cx="7228095" cy="2724727"/>
          </a:xfrm>
          <a:prstGeom prst="rect">
            <a:avLst/>
          </a:prstGeom>
        </p:spPr>
      </p:pic>
      <p:sp>
        <p:nvSpPr>
          <p:cNvPr id="3" name="Text Placeholder 2"/>
          <p:cNvSpPr>
            <a:spLocks noGrp="1"/>
          </p:cNvSpPr>
          <p:nvPr>
            <p:ph type="body" idx="1"/>
          </p:nvPr>
        </p:nvSpPr>
        <p:spPr>
          <a:xfrm>
            <a:off x="457200" y="4616359"/>
            <a:ext cx="8229600" cy="357773"/>
          </a:xfrm>
        </p:spPr>
        <p:txBody>
          <a:bodyPr/>
          <a:lstStyle/>
          <a:p>
            <a:pPr marL="0" indent="0">
              <a:buNone/>
            </a:pPr>
            <a:r>
              <a:rPr lang="en-US" sz="2000" b="1" dirty="0">
                <a:latin typeface="+mn-lt"/>
              </a:rPr>
              <a:t>Figure </a:t>
            </a:r>
            <a:r>
              <a:rPr lang="en-US" sz="2000" b="1" dirty="0" smtClean="0">
                <a:latin typeface="+mn-lt"/>
              </a:rPr>
              <a:t>7-3</a:t>
            </a:r>
            <a:r>
              <a:rPr lang="en-US" sz="2000" dirty="0" smtClean="0">
                <a:latin typeface="+mn-lt"/>
              </a:rPr>
              <a:t> Deseasonalized </a:t>
            </a:r>
            <a:r>
              <a:rPr lang="en-US" sz="2000" dirty="0">
                <a:latin typeface="+mn-lt"/>
              </a:rPr>
              <a:t>Demand for Tahoe </a:t>
            </a:r>
            <a:r>
              <a:rPr lang="en-US" sz="2000" dirty="0" smtClean="0">
                <a:latin typeface="+mn-lt"/>
              </a:rPr>
              <a:t>Salt</a:t>
            </a:r>
            <a:endParaRPr lang="en-US" sz="2000" dirty="0">
              <a:latin typeface="+mn-lt"/>
            </a:endParaRPr>
          </a:p>
        </p:txBody>
      </p:sp>
      <p:sp>
        <p:nvSpPr>
          <p:cNvPr id="4" name="Text Placeholder 3"/>
          <p:cNvSpPr>
            <a:spLocks noGrp="1"/>
          </p:cNvSpPr>
          <p:nvPr>
            <p:ph type="body" idx="2"/>
          </p:nvPr>
        </p:nvSpPr>
        <p:spPr>
          <a:xfrm>
            <a:off x="457200" y="5136109"/>
            <a:ext cx="8229600" cy="667883"/>
          </a:xfrm>
        </p:spPr>
        <p:txBody>
          <a:bodyPr/>
          <a:lstStyle/>
          <a:p>
            <a:pPr marL="0" indent="0">
              <a:buNone/>
            </a:pPr>
            <a:r>
              <a:rPr lang="en-US" sz="2000" dirty="0">
                <a:latin typeface="+mn-lt"/>
              </a:rPr>
              <a:t>A linear relationship exists between the deseasonalized demand and time based on the change in demand over </a:t>
            </a:r>
            <a:r>
              <a:rPr lang="en-US" sz="2000" dirty="0" smtClean="0">
                <a:latin typeface="+mn-lt"/>
              </a:rPr>
              <a:t>time</a:t>
            </a:r>
            <a:endParaRPr lang="en-US" sz="2000" dirty="0">
              <a:latin typeface="+mn-lt"/>
            </a:endParaRPr>
          </a:p>
        </p:txBody>
      </p:sp>
      <p:graphicFrame>
        <p:nvGraphicFramePr>
          <p:cNvPr id="12" name="Object 11" descr="d bar sub t = L + T sub t"/>
          <p:cNvGraphicFramePr>
            <a:graphicFrameLocks noChangeAspect="1"/>
          </p:cNvGraphicFramePr>
          <p:nvPr>
            <p:extLst>
              <p:ext uri="{D42A27DB-BD31-4B8C-83A1-F6EECF244321}">
                <p14:modId xmlns:p14="http://schemas.microsoft.com/office/powerpoint/2010/main" val="2284904117"/>
              </p:ext>
            </p:extLst>
          </p:nvPr>
        </p:nvGraphicFramePr>
        <p:xfrm>
          <a:off x="3975781" y="5941616"/>
          <a:ext cx="1192439" cy="427478"/>
        </p:xfrm>
        <a:graphic>
          <a:graphicData uri="http://schemas.openxmlformats.org/presentationml/2006/ole">
            <mc:AlternateContent xmlns:mc="http://schemas.openxmlformats.org/markup-compatibility/2006">
              <mc:Choice xmlns:v="urn:schemas-microsoft-com:vml" Requires="v">
                <p:oleObj spid="_x0000_s43158" name="Equation" r:id="rId4" imgW="672840" imgH="241200" progId="Equation.DSMT4">
                  <p:embed/>
                </p:oleObj>
              </mc:Choice>
              <mc:Fallback>
                <p:oleObj name="Equation" r:id="rId4" imgW="672840" imgH="241200" progId="Equation.DSMT4">
                  <p:embed/>
                  <p:pic>
                    <p:nvPicPr>
                      <p:cNvPr id="7" name="Object 6"/>
                      <p:cNvPicPr/>
                      <p:nvPr/>
                    </p:nvPicPr>
                    <p:blipFill>
                      <a:blip r:embed="rId5"/>
                      <a:stretch>
                        <a:fillRect/>
                      </a:stretch>
                    </p:blipFill>
                    <p:spPr>
                      <a:xfrm>
                        <a:off x="3975781" y="5941616"/>
                        <a:ext cx="1192439" cy="427478"/>
                      </a:xfrm>
                      <a:prstGeom prst="rect">
                        <a:avLst/>
                      </a:prstGeom>
                    </p:spPr>
                  </p:pic>
                </p:oleObj>
              </mc:Fallback>
            </mc:AlternateContent>
          </a:graphicData>
        </a:graphic>
      </p:graphicFrame>
    </p:spTree>
    <p:extLst>
      <p:ext uri="{BB962C8B-B14F-4D97-AF65-F5344CB8AC3E}">
        <p14:creationId xmlns:p14="http://schemas.microsoft.com/office/powerpoint/2010/main" val="31421463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Estimating Seasonal Factors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pic>
        <p:nvPicPr>
          <p:cNvPr id="3" name="Picture 2" descr="A spreadsheet and formulas for deseasonalized demand seasonal factors for Tahoe salt. A spreadsheet and formulas for deseasonalized demand and seasonal factors for Tahoe salt. The spreadsheet has columns. They are as follows. Period, t. Demand D sub t. Deseasonalized demand, bar D sub t, equation 7.4. Seasonal factor, bar S sub t, equation 7.5. Period. Cells Ay 2 through Ay 13, are 1 through 12. Values for demand are as follows. B 2, 8000. B 3, 13,000. B 4, 23,000. B 5, 34,000. B 6, 10,000. B 7, 18,000. B 8, 23,000. B 9, 38,000. B 10, 12,000. B 11, 13,000. B 12, 32,000. B 13, 41,000.  Values for deseasonalized demand are as follows. Cell C 2, 18,963. C 3, 19,487. C 4, 20,011. C 5, 20,535. C 6, 21,059. C 7, 21,583. C 8, 22,107. C 9, 22,631. C 10, 23,155. C 11, 23,679. C 12, 24,203. C 13, 24,727.  Values for the seasonal factor are as follows. Cell D 2, 0.42. D 3,0.67. D 4, 1.15. D 5, 1.66. D 6, 0.47. D 7, 0.83. D 8, 1.04. D 9, 1.68. D 10, 0.52. D 11, 0.55. D 12, 1.32. D 13, 1.66.  Cell formulas are as follows. C 2 = 18439 + A 2 star 524. Equation 7.4. Copied to C 3 colon C 13. D 2 = B 2 over C 2. Equation 7.5. Copied to D 3 colon D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8274" y="1627851"/>
            <a:ext cx="5243372" cy="3923851"/>
          </a:xfrm>
          <a:prstGeom prst="rect">
            <a:avLst/>
          </a:prstGeom>
        </p:spPr>
      </p:pic>
      <p:graphicFrame>
        <p:nvGraphicFramePr>
          <p:cNvPr id="7" name="Object 6" descr="s bar sub t = d sub i divided by d bar sub t"/>
          <p:cNvGraphicFramePr>
            <a:graphicFrameLocks noChangeAspect="1"/>
          </p:cNvGraphicFramePr>
          <p:nvPr>
            <p:extLst>
              <p:ext uri="{D42A27DB-BD31-4B8C-83A1-F6EECF244321}">
                <p14:modId xmlns:p14="http://schemas.microsoft.com/office/powerpoint/2010/main" val="1268106889"/>
              </p:ext>
            </p:extLst>
          </p:nvPr>
        </p:nvGraphicFramePr>
        <p:xfrm>
          <a:off x="6519141" y="2845810"/>
          <a:ext cx="977900" cy="812800"/>
        </p:xfrm>
        <a:graphic>
          <a:graphicData uri="http://schemas.openxmlformats.org/presentationml/2006/ole">
            <mc:AlternateContent xmlns:mc="http://schemas.openxmlformats.org/markup-compatibility/2006">
              <mc:Choice xmlns:v="urn:schemas-microsoft-com:vml" Requires="v">
                <p:oleObj spid="_x0000_s44182" name="Equation" r:id="rId4" imgW="977760" imgH="812520" progId="Equation.DSMT4">
                  <p:embed/>
                </p:oleObj>
              </mc:Choice>
              <mc:Fallback>
                <p:oleObj name="Equation" r:id="rId4" imgW="977760" imgH="812520" progId="Equation.DSMT4">
                  <p:embed/>
                  <p:pic>
                    <p:nvPicPr>
                      <p:cNvPr id="4" name="Object 3"/>
                      <p:cNvPicPr/>
                      <p:nvPr/>
                    </p:nvPicPr>
                    <p:blipFill>
                      <a:blip r:embed="rId5"/>
                      <a:stretch>
                        <a:fillRect/>
                      </a:stretch>
                    </p:blipFill>
                    <p:spPr>
                      <a:xfrm>
                        <a:off x="6519141" y="2845810"/>
                        <a:ext cx="977900" cy="812800"/>
                      </a:xfrm>
                      <a:prstGeom prst="rect">
                        <a:avLst/>
                      </a:prstGeom>
                    </p:spPr>
                  </p:pic>
                </p:oleObj>
              </mc:Fallback>
            </mc:AlternateContent>
          </a:graphicData>
        </a:graphic>
      </p:graphicFrame>
      <p:sp>
        <p:nvSpPr>
          <p:cNvPr id="4" name="Text Placeholder 3"/>
          <p:cNvSpPr>
            <a:spLocks noGrp="1"/>
          </p:cNvSpPr>
          <p:nvPr>
            <p:ph type="body" idx="1"/>
          </p:nvPr>
        </p:nvSpPr>
        <p:spPr>
          <a:xfrm>
            <a:off x="457200" y="5651523"/>
            <a:ext cx="8229600" cy="651673"/>
          </a:xfrm>
        </p:spPr>
        <p:txBody>
          <a:bodyPr/>
          <a:lstStyle/>
          <a:p>
            <a:pPr marL="0" indent="0">
              <a:buNone/>
            </a:pPr>
            <a:r>
              <a:rPr lang="en-US" sz="2000" b="1" dirty="0">
                <a:latin typeface="+mn-lt"/>
              </a:rPr>
              <a:t>Figure </a:t>
            </a:r>
            <a:r>
              <a:rPr lang="en-US" sz="2000" b="1" dirty="0" smtClean="0">
                <a:latin typeface="+mn-lt"/>
              </a:rPr>
              <a:t>7-4</a:t>
            </a:r>
            <a:r>
              <a:rPr lang="en-US" sz="2000" dirty="0" smtClean="0">
                <a:latin typeface="+mn-lt"/>
              </a:rPr>
              <a:t> Deseasonalized </a:t>
            </a:r>
            <a:r>
              <a:rPr lang="en-US" sz="2000" dirty="0">
                <a:latin typeface="+mn-lt"/>
              </a:rPr>
              <a:t>Demand and Seasonal Factors for Tahoe </a:t>
            </a:r>
            <a:r>
              <a:rPr lang="en-US" sz="2000" dirty="0" smtClean="0">
                <a:latin typeface="+mn-lt"/>
              </a:rPr>
              <a:t>Salt</a:t>
            </a:r>
            <a:endParaRPr lang="en-US" sz="2000" dirty="0">
              <a:latin typeface="+mn-lt"/>
            </a:endParaRPr>
          </a:p>
        </p:txBody>
      </p:sp>
    </p:spTree>
    <p:extLst>
      <p:ext uri="{BB962C8B-B14F-4D97-AF65-F5344CB8AC3E}">
        <p14:creationId xmlns:p14="http://schemas.microsoft.com/office/powerpoint/2010/main" val="34556189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Estimating Seasonal Factors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graphicFrame>
        <p:nvGraphicFramePr>
          <p:cNvPr id="3" name="Object 2" descr="S sub I = start fraction Sum from j = 0 to r minus 1 of S bar sub start expression j p + I end expression divided by r."/>
          <p:cNvGraphicFramePr>
            <a:graphicFrameLocks noChangeAspect="1"/>
          </p:cNvGraphicFramePr>
          <p:nvPr>
            <p:extLst>
              <p:ext uri="{D42A27DB-BD31-4B8C-83A1-F6EECF244321}">
                <p14:modId xmlns:p14="http://schemas.microsoft.com/office/powerpoint/2010/main" val="96352320"/>
              </p:ext>
            </p:extLst>
          </p:nvPr>
        </p:nvGraphicFramePr>
        <p:xfrm>
          <a:off x="3767666" y="1644192"/>
          <a:ext cx="1608668" cy="1212686"/>
        </p:xfrm>
        <a:graphic>
          <a:graphicData uri="http://schemas.openxmlformats.org/presentationml/2006/ole">
            <mc:AlternateContent xmlns:mc="http://schemas.openxmlformats.org/markup-compatibility/2006">
              <mc:Choice xmlns:v="urn:schemas-microsoft-com:vml" Requires="v">
                <p:oleObj spid="_x0000_s39389" name="Equation" r:id="rId3" imgW="825480" imgH="622080" progId="Equation.DSMT4">
                  <p:embed/>
                </p:oleObj>
              </mc:Choice>
              <mc:Fallback>
                <p:oleObj name="Equation" r:id="rId3" imgW="825480" imgH="622080" progId="Equation.DSMT4">
                  <p:embed/>
                  <p:pic>
                    <p:nvPicPr>
                      <p:cNvPr id="0" name=""/>
                      <p:cNvPicPr/>
                      <p:nvPr/>
                    </p:nvPicPr>
                    <p:blipFill>
                      <a:blip r:embed="rId4"/>
                      <a:stretch>
                        <a:fillRect/>
                      </a:stretch>
                    </p:blipFill>
                    <p:spPr>
                      <a:xfrm>
                        <a:off x="3767666" y="1644192"/>
                        <a:ext cx="1608668" cy="1212686"/>
                      </a:xfrm>
                      <a:prstGeom prst="rect">
                        <a:avLst/>
                      </a:prstGeom>
                    </p:spPr>
                  </p:pic>
                </p:oleObj>
              </mc:Fallback>
            </mc:AlternateContent>
          </a:graphicData>
        </a:graphic>
      </p:graphicFrame>
      <p:graphicFrame>
        <p:nvGraphicFramePr>
          <p:cNvPr id="4" name="Object 3" descr="S sub 1 = left parenthesis s bar sub 1 + s bar sub 5 + s bar sub 9 right parenthesis divided by 3 - left parenthesis 0.42 + 0.47 + 0.52 right parenthesis divided by 3 = 0.47. S sub 2 = left parenthesis s bar sub 2 + s bar sub 6 + s bar sub 11 right parenthesis divided by 3 - left parenthesis 0.67 + 0.83 + 0.55 right parenthesis divided by 3 = 0.68. S sub 3 = left parenthesis s bar sub 3 + s bar sub 7 + s bar sub 11 right parenthesis divided by 3 - left parenthesis 1.15 + 1.04 + 1.32 right parenthesis divided by 3 = 1.17. S sub 4 = left parenthesis s bar sub 4 + s bar sub 8 + s bar sub 12 right parenthesis divided by 3 - left parenthesis 1.66 + 1.68 + 1.66 right parenthesis divided by 3 = 1.67."/>
          <p:cNvGraphicFramePr>
            <a:graphicFrameLocks noChangeAspect="1"/>
          </p:cNvGraphicFramePr>
          <p:nvPr>
            <p:extLst>
              <p:ext uri="{D42A27DB-BD31-4B8C-83A1-F6EECF244321}">
                <p14:modId xmlns:p14="http://schemas.microsoft.com/office/powerpoint/2010/main" val="817980382"/>
              </p:ext>
            </p:extLst>
          </p:nvPr>
        </p:nvGraphicFramePr>
        <p:xfrm>
          <a:off x="1779824" y="3091292"/>
          <a:ext cx="5581177" cy="3060857"/>
        </p:xfrm>
        <a:graphic>
          <a:graphicData uri="http://schemas.openxmlformats.org/presentationml/2006/ole">
            <mc:AlternateContent xmlns:mc="http://schemas.openxmlformats.org/markup-compatibility/2006">
              <mc:Choice xmlns:v="urn:schemas-microsoft-com:vml" Requires="v">
                <p:oleObj spid="_x0000_s39390" name="Equation" r:id="rId5" imgW="3149280" imgH="1726920" progId="Equation.DSMT4">
                  <p:embed/>
                </p:oleObj>
              </mc:Choice>
              <mc:Fallback>
                <p:oleObj name="Equation" r:id="rId5" imgW="3149280" imgH="1726920" progId="Equation.DSMT4">
                  <p:embed/>
                  <p:pic>
                    <p:nvPicPr>
                      <p:cNvPr id="0" name=""/>
                      <p:cNvPicPr/>
                      <p:nvPr/>
                    </p:nvPicPr>
                    <p:blipFill>
                      <a:blip r:embed="rId6"/>
                      <a:stretch>
                        <a:fillRect/>
                      </a:stretch>
                    </p:blipFill>
                    <p:spPr>
                      <a:xfrm>
                        <a:off x="1779824" y="3091292"/>
                        <a:ext cx="5581177" cy="3060857"/>
                      </a:xfrm>
                      <a:prstGeom prst="rect">
                        <a:avLst/>
                      </a:prstGeom>
                    </p:spPr>
                  </p:pic>
                </p:oleObj>
              </mc:Fallback>
            </mc:AlternateContent>
          </a:graphicData>
        </a:graphic>
      </p:graphicFrame>
    </p:spTree>
    <p:extLst>
      <p:ext uri="{BB962C8B-B14F-4D97-AF65-F5344CB8AC3E}">
        <p14:creationId xmlns:p14="http://schemas.microsoft.com/office/powerpoint/2010/main" val="39074899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Estimating Seasonal Factors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graphicFrame>
        <p:nvGraphicFramePr>
          <p:cNvPr id="5" name="Object 4" descr="F sub 13 = left parenthesis l + 13 t right parenthesis sub 13 = left parenthesis 18,439 + 13 times 524 right parenthesis 0.47 = 11,868. F sub 14 = left parenthesis l + 14 t right parenthesis sub 14 = left parenthesis 18,439 + 14 times 524 right parenthesis 0.68 = 17,527. F sub 15 = left parenthesis l + 15 t right parenthesis sub 15 = left parenthesis 18,439 + 15 times 524 right parenthesis 1.17 = 30,770. F sub 16 = left parenthesis l + 16 t right parenthesis sub 16 = left parenthesis 18,439 + 16 times 524 right parenthesis 1.67 = 44,794."/>
          <p:cNvGraphicFramePr>
            <a:graphicFrameLocks noChangeAspect="1"/>
          </p:cNvGraphicFramePr>
          <p:nvPr>
            <p:extLst>
              <p:ext uri="{D42A27DB-BD31-4B8C-83A1-F6EECF244321}">
                <p14:modId xmlns:p14="http://schemas.microsoft.com/office/powerpoint/2010/main" val="3151954909"/>
              </p:ext>
            </p:extLst>
          </p:nvPr>
        </p:nvGraphicFramePr>
        <p:xfrm>
          <a:off x="828757" y="2708258"/>
          <a:ext cx="7486486" cy="1960098"/>
        </p:xfrm>
        <a:graphic>
          <a:graphicData uri="http://schemas.openxmlformats.org/presentationml/2006/ole">
            <mc:AlternateContent xmlns:mc="http://schemas.openxmlformats.org/markup-compatibility/2006">
              <mc:Choice xmlns:v="urn:schemas-microsoft-com:vml" Requires="v">
                <p:oleObj spid="_x0000_s17389" name="Equation" r:id="rId3" imgW="3492360" imgH="914400" progId="Equation.DSMT4">
                  <p:embed/>
                </p:oleObj>
              </mc:Choice>
              <mc:Fallback>
                <p:oleObj name="Equation" r:id="rId3" imgW="3492360" imgH="914400" progId="Equation.DSMT4">
                  <p:embed/>
                  <p:pic>
                    <p:nvPicPr>
                      <p:cNvPr id="5" name="Object 4"/>
                      <p:cNvPicPr/>
                      <p:nvPr/>
                    </p:nvPicPr>
                    <p:blipFill>
                      <a:blip r:embed="rId4"/>
                      <a:stretch>
                        <a:fillRect/>
                      </a:stretch>
                    </p:blipFill>
                    <p:spPr>
                      <a:xfrm>
                        <a:off x="828757" y="2708258"/>
                        <a:ext cx="7486486" cy="1960098"/>
                      </a:xfrm>
                      <a:prstGeom prst="rect">
                        <a:avLst/>
                      </a:prstGeom>
                    </p:spPr>
                  </p:pic>
                </p:oleObj>
              </mc:Fallback>
            </mc:AlternateContent>
          </a:graphicData>
        </a:graphic>
      </p:graphicFrame>
    </p:spTree>
    <p:extLst>
      <p:ext uri="{BB962C8B-B14F-4D97-AF65-F5344CB8AC3E}">
        <p14:creationId xmlns:p14="http://schemas.microsoft.com/office/powerpoint/2010/main" val="41859240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Adaptive Forecasting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76399"/>
            <a:ext cx="8229600" cy="148499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The estimates of level, trend, and seasonality are updated after each demand observation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Estimates incorporate all new data that are observed</a:t>
            </a:r>
          </a:p>
        </p:txBody>
      </p:sp>
    </p:spTree>
    <p:extLst>
      <p:ext uri="{BB962C8B-B14F-4D97-AF65-F5344CB8AC3E}">
        <p14:creationId xmlns:p14="http://schemas.microsoft.com/office/powerpoint/2010/main" val="934065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Adaptive Forecasting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graphicFrame>
        <p:nvGraphicFramePr>
          <p:cNvPr id="5" name="Object 4" descr="F start expression t + 1 end expression = left parenthesis L sub t + l T sub t right parenthesis s sub start expression t + 1 end expression"/>
          <p:cNvGraphicFramePr>
            <a:graphicFrameLocks noChangeAspect="1"/>
          </p:cNvGraphicFramePr>
          <p:nvPr>
            <p:extLst>
              <p:ext uri="{D42A27DB-BD31-4B8C-83A1-F6EECF244321}">
                <p14:modId xmlns:p14="http://schemas.microsoft.com/office/powerpoint/2010/main" val="80010216"/>
              </p:ext>
            </p:extLst>
          </p:nvPr>
        </p:nvGraphicFramePr>
        <p:xfrm>
          <a:off x="3364975" y="1789717"/>
          <a:ext cx="2414050" cy="398843"/>
        </p:xfrm>
        <a:graphic>
          <a:graphicData uri="http://schemas.openxmlformats.org/presentationml/2006/ole">
            <mc:AlternateContent xmlns:mc="http://schemas.openxmlformats.org/markup-compatibility/2006">
              <mc:Choice xmlns:v="urn:schemas-microsoft-com:vml" Requires="v">
                <p:oleObj spid="_x0000_s50181" name="Equation" r:id="rId3" imgW="2920680" imgH="482400" progId="Equation.DSMT4">
                  <p:embed/>
                </p:oleObj>
              </mc:Choice>
              <mc:Fallback>
                <p:oleObj name="Equation" r:id="rId3" imgW="2920680" imgH="482400" progId="Equation.DSMT4">
                  <p:embed/>
                  <p:pic>
                    <p:nvPicPr>
                      <p:cNvPr id="2" name="Object 1"/>
                      <p:cNvPicPr/>
                      <p:nvPr/>
                    </p:nvPicPr>
                    <p:blipFill>
                      <a:blip r:embed="rId4"/>
                      <a:stretch>
                        <a:fillRect/>
                      </a:stretch>
                    </p:blipFill>
                    <p:spPr>
                      <a:xfrm>
                        <a:off x="3364975" y="1789717"/>
                        <a:ext cx="2414050" cy="398843"/>
                      </a:xfrm>
                      <a:prstGeom prst="rect">
                        <a:avLst/>
                      </a:prstGeom>
                    </p:spPr>
                  </p:pic>
                </p:oleObj>
              </mc:Fallback>
            </mc:AlternateContent>
          </a:graphicData>
        </a:graphic>
      </p:graphicFrame>
      <p:sp>
        <p:nvSpPr>
          <p:cNvPr id="3" name="Text Placeholder 2"/>
          <p:cNvSpPr>
            <a:spLocks noGrp="1"/>
          </p:cNvSpPr>
          <p:nvPr>
            <p:ph type="body" idx="1"/>
          </p:nvPr>
        </p:nvSpPr>
        <p:spPr>
          <a:xfrm>
            <a:off x="457199" y="2514603"/>
            <a:ext cx="7351487" cy="3813625"/>
          </a:xfrm>
        </p:spPr>
        <p:txBody>
          <a:bodyPr/>
          <a:lstStyle/>
          <a:p>
            <a:pPr marL="0" indent="0">
              <a:spcBef>
                <a:spcPts val="0"/>
              </a:spcBef>
              <a:buNone/>
            </a:pPr>
            <a:r>
              <a:rPr lang="en-US" sz="2400" dirty="0" smtClean="0">
                <a:latin typeface="+mn-lt"/>
              </a:rPr>
              <a:t>Where</a:t>
            </a:r>
          </a:p>
          <a:p>
            <a:pPr marL="0" lvl="0" indent="900113">
              <a:spcAft>
                <a:spcPts val="600"/>
              </a:spcAft>
              <a:buSzPct val="150000"/>
              <a:buNone/>
              <a:tabLst>
                <a:tab pos="355600" algn="l"/>
              </a:tabLst>
            </a:pPr>
            <a:r>
              <a:rPr lang="en-US" sz="2400" i="1" dirty="0" smtClean="0">
                <a:solidFill>
                  <a:prstClr val="black"/>
                </a:solidFill>
                <a:latin typeface="+mn-lt"/>
                <a:cs typeface="Times New Roman"/>
              </a:rPr>
              <a:t>L</a:t>
            </a:r>
            <a:r>
              <a:rPr lang="en-US" sz="2400" i="1" baseline="-25000" dirty="0" smtClean="0">
                <a:solidFill>
                  <a:prstClr val="black"/>
                </a:solidFill>
                <a:latin typeface="+mn-lt"/>
                <a:cs typeface="Times New Roman"/>
              </a:rPr>
              <a:t>t</a:t>
            </a:r>
            <a:r>
              <a:rPr lang="en-US" sz="2400" dirty="0" smtClean="0">
                <a:solidFill>
                  <a:prstClr val="black"/>
                </a:solidFill>
                <a:latin typeface="+mn-lt"/>
              </a:rPr>
              <a:t> = estimate </a:t>
            </a:r>
            <a:r>
              <a:rPr lang="en-US" sz="2400" dirty="0">
                <a:solidFill>
                  <a:prstClr val="black"/>
                </a:solidFill>
                <a:latin typeface="+mn-lt"/>
              </a:rPr>
              <a:t>of level at the end of Period </a:t>
            </a:r>
            <a:r>
              <a:rPr lang="en-US" sz="2400" i="1" dirty="0">
                <a:solidFill>
                  <a:prstClr val="black"/>
                </a:solidFill>
                <a:latin typeface="+mn-lt"/>
                <a:cs typeface="Times New Roman"/>
              </a:rPr>
              <a:t>t</a:t>
            </a:r>
            <a:r>
              <a:rPr lang="en-US" sz="2400" dirty="0">
                <a:solidFill>
                  <a:prstClr val="black"/>
                </a:solidFill>
                <a:latin typeface="+mn-lt"/>
                <a:cs typeface="Times New Roman"/>
              </a:rPr>
              <a:t> </a:t>
            </a:r>
          </a:p>
          <a:p>
            <a:pPr marL="0" lvl="0" indent="900113">
              <a:spcBef>
                <a:spcPts val="0"/>
              </a:spcBef>
              <a:spcAft>
                <a:spcPts val="600"/>
              </a:spcAft>
              <a:buSzPct val="150000"/>
              <a:buNone/>
              <a:tabLst>
                <a:tab pos="355600" algn="l"/>
              </a:tabLst>
            </a:pPr>
            <a:r>
              <a:rPr lang="en-US" sz="2400" i="1" dirty="0" smtClean="0">
                <a:solidFill>
                  <a:prstClr val="black"/>
                </a:solidFill>
                <a:latin typeface="+mn-lt"/>
                <a:cs typeface="Times New Roman"/>
              </a:rPr>
              <a:t>T</a:t>
            </a:r>
            <a:r>
              <a:rPr lang="en-US" sz="2400" i="1" baseline="-25000" dirty="0" smtClean="0">
                <a:solidFill>
                  <a:prstClr val="black"/>
                </a:solidFill>
                <a:latin typeface="+mn-lt"/>
                <a:cs typeface="Times New Roman"/>
              </a:rPr>
              <a:t>t</a:t>
            </a:r>
            <a:r>
              <a:rPr lang="en-US" sz="2400" dirty="0" smtClean="0">
                <a:solidFill>
                  <a:prstClr val="black"/>
                </a:solidFill>
                <a:latin typeface="+mn-lt"/>
              </a:rPr>
              <a:t> = estimate </a:t>
            </a:r>
            <a:r>
              <a:rPr lang="en-US" sz="2400" dirty="0">
                <a:solidFill>
                  <a:prstClr val="black"/>
                </a:solidFill>
                <a:latin typeface="+mn-lt"/>
              </a:rPr>
              <a:t>of trend at the end of Period </a:t>
            </a:r>
            <a:r>
              <a:rPr lang="en-US" sz="2400" i="1" dirty="0">
                <a:solidFill>
                  <a:prstClr val="black"/>
                </a:solidFill>
                <a:latin typeface="+mn-lt"/>
                <a:cs typeface="Times New Roman"/>
              </a:rPr>
              <a:t>t</a:t>
            </a:r>
            <a:r>
              <a:rPr lang="en-US" sz="2400" dirty="0">
                <a:solidFill>
                  <a:prstClr val="black"/>
                </a:solidFill>
                <a:latin typeface="+mn-lt"/>
                <a:cs typeface="Times New Roman"/>
              </a:rPr>
              <a:t> </a:t>
            </a:r>
          </a:p>
          <a:p>
            <a:pPr marL="0" lvl="0" indent="900113">
              <a:spcBef>
                <a:spcPts val="0"/>
              </a:spcBef>
              <a:spcAft>
                <a:spcPts val="600"/>
              </a:spcAft>
              <a:buSzPct val="150000"/>
              <a:buNone/>
              <a:tabLst>
                <a:tab pos="355600" algn="l"/>
              </a:tabLst>
            </a:pPr>
            <a:r>
              <a:rPr lang="en-US" sz="2400" i="1" dirty="0" smtClean="0">
                <a:solidFill>
                  <a:prstClr val="black"/>
                </a:solidFill>
                <a:latin typeface="+mn-lt"/>
                <a:cs typeface="Times New Roman"/>
              </a:rPr>
              <a:t>S</a:t>
            </a:r>
            <a:r>
              <a:rPr lang="en-US" sz="2400" i="1" baseline="-25000" dirty="0" smtClean="0">
                <a:solidFill>
                  <a:prstClr val="black"/>
                </a:solidFill>
                <a:latin typeface="+mn-lt"/>
                <a:cs typeface="Times New Roman"/>
              </a:rPr>
              <a:t>t</a:t>
            </a:r>
            <a:r>
              <a:rPr lang="en-US" sz="2400" dirty="0" smtClean="0">
                <a:solidFill>
                  <a:prstClr val="black"/>
                </a:solidFill>
                <a:latin typeface="+mn-lt"/>
              </a:rPr>
              <a:t> = estimate </a:t>
            </a:r>
            <a:r>
              <a:rPr lang="en-US" sz="2400" dirty="0">
                <a:solidFill>
                  <a:prstClr val="black"/>
                </a:solidFill>
                <a:latin typeface="+mn-lt"/>
              </a:rPr>
              <a:t>of seasonal factor for Period </a:t>
            </a:r>
            <a:r>
              <a:rPr lang="en-US" sz="2400" i="1" dirty="0">
                <a:solidFill>
                  <a:prstClr val="black"/>
                </a:solidFill>
                <a:latin typeface="+mn-lt"/>
                <a:cs typeface="Times New Roman"/>
              </a:rPr>
              <a:t>t</a:t>
            </a:r>
            <a:r>
              <a:rPr lang="en-US" sz="2400" dirty="0">
                <a:solidFill>
                  <a:prstClr val="black"/>
                </a:solidFill>
                <a:latin typeface="+mn-lt"/>
                <a:cs typeface="Times New Roman"/>
              </a:rPr>
              <a:t> </a:t>
            </a:r>
          </a:p>
          <a:p>
            <a:pPr marL="1524000" lvl="0" indent="-623888">
              <a:spcBef>
                <a:spcPts val="0"/>
              </a:spcBef>
              <a:spcAft>
                <a:spcPts val="600"/>
              </a:spcAft>
              <a:buSzPct val="150000"/>
              <a:buNone/>
              <a:tabLst>
                <a:tab pos="355600" algn="l"/>
                <a:tab pos="1800225" algn="l"/>
              </a:tabLst>
            </a:pPr>
            <a:r>
              <a:rPr lang="en-US" sz="2400" i="1" dirty="0" smtClean="0">
                <a:solidFill>
                  <a:prstClr val="black"/>
                </a:solidFill>
                <a:latin typeface="+mn-lt"/>
                <a:cs typeface="Times New Roman"/>
              </a:rPr>
              <a:t>F</a:t>
            </a:r>
            <a:r>
              <a:rPr lang="en-US" sz="2400" i="1" baseline="-25000" dirty="0" smtClean="0">
                <a:solidFill>
                  <a:prstClr val="black"/>
                </a:solidFill>
                <a:latin typeface="+mn-lt"/>
                <a:cs typeface="Times New Roman"/>
              </a:rPr>
              <a:t>t</a:t>
            </a:r>
            <a:r>
              <a:rPr lang="en-US" sz="2400" dirty="0">
                <a:solidFill>
                  <a:prstClr val="black"/>
                </a:solidFill>
                <a:latin typeface="+mn-lt"/>
              </a:rPr>
              <a:t> </a:t>
            </a:r>
            <a:r>
              <a:rPr lang="en-US" sz="2400" dirty="0" smtClean="0">
                <a:solidFill>
                  <a:prstClr val="black"/>
                </a:solidFill>
                <a:latin typeface="+mn-lt"/>
              </a:rPr>
              <a:t>= forecast </a:t>
            </a:r>
            <a:r>
              <a:rPr lang="en-US" sz="2400" dirty="0">
                <a:solidFill>
                  <a:prstClr val="black"/>
                </a:solidFill>
                <a:latin typeface="+mn-lt"/>
              </a:rPr>
              <a:t>of demand for Period </a:t>
            </a:r>
            <a:r>
              <a:rPr lang="en-US" sz="2400" i="1" dirty="0">
                <a:solidFill>
                  <a:prstClr val="black"/>
                </a:solidFill>
                <a:latin typeface="+mn-lt"/>
                <a:cs typeface="Times New Roman"/>
              </a:rPr>
              <a:t>t</a:t>
            </a:r>
            <a:r>
              <a:rPr lang="en-US" sz="2400" dirty="0">
                <a:solidFill>
                  <a:prstClr val="black"/>
                </a:solidFill>
                <a:latin typeface="+mn-lt"/>
              </a:rPr>
              <a:t> (made Period </a:t>
            </a:r>
            <a:r>
              <a:rPr lang="en-US" sz="2400" i="1" dirty="0">
                <a:solidFill>
                  <a:prstClr val="black"/>
                </a:solidFill>
                <a:latin typeface="+mn-lt"/>
                <a:cs typeface="Times New Roman"/>
              </a:rPr>
              <a:t>t</a:t>
            </a:r>
            <a:r>
              <a:rPr lang="en-US" sz="2400" dirty="0">
                <a:solidFill>
                  <a:prstClr val="black"/>
                </a:solidFill>
                <a:latin typeface="+mn-lt"/>
              </a:rPr>
              <a:t> – 1 or earlier)</a:t>
            </a:r>
          </a:p>
          <a:p>
            <a:pPr marL="0" lvl="0" indent="900113">
              <a:spcBef>
                <a:spcPts val="0"/>
              </a:spcBef>
              <a:spcAft>
                <a:spcPts val="600"/>
              </a:spcAft>
              <a:buSzPct val="150000"/>
              <a:buNone/>
              <a:tabLst>
                <a:tab pos="355600" algn="l"/>
              </a:tabLst>
            </a:pPr>
            <a:r>
              <a:rPr lang="en-US" sz="2400" i="1" dirty="0" smtClean="0">
                <a:solidFill>
                  <a:prstClr val="black"/>
                </a:solidFill>
                <a:latin typeface="+mn-lt"/>
                <a:cs typeface="Times New Roman"/>
              </a:rPr>
              <a:t>D</a:t>
            </a:r>
            <a:r>
              <a:rPr lang="en-US" sz="2400" i="1" baseline="-25000" dirty="0" smtClean="0">
                <a:solidFill>
                  <a:prstClr val="black"/>
                </a:solidFill>
                <a:latin typeface="+mn-lt"/>
                <a:cs typeface="Times New Roman"/>
              </a:rPr>
              <a:t>t</a:t>
            </a:r>
            <a:r>
              <a:rPr lang="en-US" sz="2400" dirty="0" smtClean="0">
                <a:solidFill>
                  <a:prstClr val="black"/>
                </a:solidFill>
                <a:latin typeface="+mn-lt"/>
              </a:rPr>
              <a:t> = actual </a:t>
            </a:r>
            <a:r>
              <a:rPr lang="en-US" sz="2400" dirty="0">
                <a:solidFill>
                  <a:prstClr val="black"/>
                </a:solidFill>
                <a:latin typeface="+mn-lt"/>
              </a:rPr>
              <a:t>demand observed in Period </a:t>
            </a:r>
            <a:r>
              <a:rPr lang="en-US" sz="2400" i="1" dirty="0">
                <a:solidFill>
                  <a:prstClr val="black"/>
                </a:solidFill>
                <a:latin typeface="+mn-lt"/>
                <a:cs typeface="Times New Roman"/>
              </a:rPr>
              <a:t>t</a:t>
            </a:r>
            <a:r>
              <a:rPr lang="en-US" sz="2400" dirty="0">
                <a:solidFill>
                  <a:prstClr val="black"/>
                </a:solidFill>
                <a:latin typeface="+mn-lt"/>
                <a:cs typeface="Times New Roman"/>
              </a:rPr>
              <a:t> </a:t>
            </a:r>
          </a:p>
          <a:p>
            <a:pPr marL="0" lvl="0" indent="900113">
              <a:spcBef>
                <a:spcPts val="0"/>
              </a:spcBef>
              <a:spcAft>
                <a:spcPts val="600"/>
              </a:spcAft>
              <a:buSzPct val="150000"/>
              <a:buNone/>
              <a:tabLst>
                <a:tab pos="355600" algn="l"/>
              </a:tabLst>
            </a:pPr>
            <a:r>
              <a:rPr lang="en-US" sz="2400" i="1" dirty="0" smtClean="0">
                <a:solidFill>
                  <a:prstClr val="black"/>
                </a:solidFill>
                <a:latin typeface="+mn-lt"/>
                <a:cs typeface="Times New Roman"/>
              </a:rPr>
              <a:t>E</a:t>
            </a:r>
            <a:r>
              <a:rPr lang="en-US" sz="2400" i="1" baseline="-25000" dirty="0" smtClean="0">
                <a:solidFill>
                  <a:prstClr val="black"/>
                </a:solidFill>
                <a:latin typeface="+mn-lt"/>
                <a:cs typeface="Times New Roman"/>
              </a:rPr>
              <a:t>t</a:t>
            </a:r>
            <a:r>
              <a:rPr lang="en-US" sz="2400" dirty="0" smtClean="0">
                <a:solidFill>
                  <a:prstClr val="black"/>
                </a:solidFill>
                <a:latin typeface="+mn-lt"/>
              </a:rPr>
              <a:t> = </a:t>
            </a:r>
            <a:r>
              <a:rPr lang="en-US" sz="2400" i="1" dirty="0" smtClean="0">
                <a:solidFill>
                  <a:prstClr val="black"/>
                </a:solidFill>
                <a:latin typeface="+mn-lt"/>
                <a:cs typeface="Times New Roman"/>
              </a:rPr>
              <a:t>F</a:t>
            </a:r>
            <a:r>
              <a:rPr lang="en-US" sz="2400" i="1" baseline="-25000" dirty="0" smtClean="0">
                <a:solidFill>
                  <a:prstClr val="black"/>
                </a:solidFill>
                <a:latin typeface="+mn-lt"/>
                <a:cs typeface="Times New Roman"/>
              </a:rPr>
              <a:t>t</a:t>
            </a:r>
            <a:r>
              <a:rPr lang="en-US" sz="2400" dirty="0" smtClean="0">
                <a:solidFill>
                  <a:prstClr val="black"/>
                </a:solidFill>
                <a:latin typeface="+mn-lt"/>
              </a:rPr>
              <a:t> </a:t>
            </a:r>
            <a:r>
              <a:rPr lang="en-US" sz="2400" dirty="0">
                <a:solidFill>
                  <a:prstClr val="black"/>
                </a:solidFill>
                <a:latin typeface="+mn-lt"/>
              </a:rPr>
              <a:t>– </a:t>
            </a:r>
            <a:r>
              <a:rPr lang="en-US" sz="2400" i="1" dirty="0">
                <a:solidFill>
                  <a:prstClr val="black"/>
                </a:solidFill>
                <a:latin typeface="+mn-lt"/>
                <a:cs typeface="Times New Roman"/>
              </a:rPr>
              <a:t>D</a:t>
            </a:r>
            <a:r>
              <a:rPr lang="en-US" sz="2400" i="1" baseline="-25000" dirty="0">
                <a:solidFill>
                  <a:prstClr val="black"/>
                </a:solidFill>
                <a:latin typeface="+mn-lt"/>
                <a:cs typeface="Times New Roman"/>
              </a:rPr>
              <a:t>t</a:t>
            </a:r>
            <a:r>
              <a:rPr lang="en-US" sz="2400" dirty="0">
                <a:solidFill>
                  <a:prstClr val="black"/>
                </a:solidFill>
                <a:latin typeface="+mn-lt"/>
              </a:rPr>
              <a:t> = forecast error in Period </a:t>
            </a:r>
            <a:r>
              <a:rPr lang="en-US" sz="2400" i="1" dirty="0" smtClean="0">
                <a:solidFill>
                  <a:prstClr val="black"/>
                </a:solidFill>
                <a:latin typeface="+mn-lt"/>
                <a:cs typeface="Times New Roman"/>
              </a:rPr>
              <a:t>t</a:t>
            </a:r>
            <a:endParaRPr lang="en-US" sz="2400" i="1" dirty="0">
              <a:solidFill>
                <a:prstClr val="black"/>
              </a:solidFill>
              <a:latin typeface="+mn-lt"/>
              <a:cs typeface="Times New Roman"/>
            </a:endParaRPr>
          </a:p>
        </p:txBody>
      </p:sp>
    </p:spTree>
    <p:extLst>
      <p:ext uri="{BB962C8B-B14F-4D97-AF65-F5344CB8AC3E}">
        <p14:creationId xmlns:p14="http://schemas.microsoft.com/office/powerpoint/2010/main" val="51993145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Steps in Adaptive Forecasting</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76281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Initialize</a:t>
            </a:r>
          </a:p>
          <a:p>
            <a:pPr marL="741553" lvl="1" indent="-284353" defTabSz="457200">
              <a:spcAft>
                <a:spcPct val="0"/>
              </a:spcAft>
              <a:buFont typeface="Arial" panose="020B0604020202020204" pitchFamily="34" charset="0"/>
            </a:pPr>
            <a:r>
              <a:rPr lang="en-US" sz="2400" kern="1200" dirty="0">
                <a:solidFill>
                  <a:srgbClr val="000000"/>
                </a:solidFill>
                <a:latin typeface="+mn-lt"/>
                <a:ea typeface="+mn-ea"/>
                <a:cs typeface="+mn-cs"/>
              </a:rPr>
              <a:t>Compute initial estimates of level (</a:t>
            </a: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0</a:t>
            </a:r>
            <a:r>
              <a:rPr lang="en-US" sz="2400" kern="1200" dirty="0">
                <a:solidFill>
                  <a:srgbClr val="000000"/>
                </a:solidFill>
                <a:latin typeface="+mn-lt"/>
                <a:ea typeface="+mn-ea"/>
                <a:cs typeface="+mn-cs"/>
              </a:rPr>
              <a:t>), trend (</a:t>
            </a:r>
            <a:r>
              <a:rPr lang="en-US" sz="2400" i="1" kern="1200" dirty="0">
                <a:solidFill>
                  <a:srgbClr val="000000"/>
                </a:solidFill>
                <a:latin typeface="+mn-lt"/>
                <a:ea typeface="+mn-ea"/>
                <a:cs typeface="Times New Roman"/>
              </a:rPr>
              <a:t>T</a:t>
            </a:r>
            <a:r>
              <a:rPr lang="en-US" sz="2400" kern="1200" baseline="-25000" dirty="0">
                <a:solidFill>
                  <a:srgbClr val="000000"/>
                </a:solidFill>
                <a:latin typeface="+mn-lt"/>
                <a:ea typeface="+mn-ea"/>
                <a:cs typeface="+mn-cs"/>
              </a:rPr>
              <a:t>0</a:t>
            </a:r>
            <a:r>
              <a:rPr lang="en-US" sz="2400" kern="1200" dirty="0">
                <a:solidFill>
                  <a:srgbClr val="000000"/>
                </a:solidFill>
                <a:latin typeface="+mn-lt"/>
                <a:ea typeface="+mn-ea"/>
                <a:cs typeface="+mn-cs"/>
              </a:rPr>
              <a:t>), and seasonal factors (</a:t>
            </a:r>
            <a:r>
              <a:rPr lang="en-US" sz="2400" i="1" kern="1200" dirty="0">
                <a:solidFill>
                  <a:srgbClr val="000000"/>
                </a:solidFill>
                <a:latin typeface="+mn-lt"/>
                <a:ea typeface="+mn-ea"/>
                <a:cs typeface="Times New Roman"/>
              </a:rPr>
              <a:t>S</a:t>
            </a:r>
            <a:r>
              <a:rPr lang="en-US" sz="2400"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a:t>
            </a:r>
            <a:r>
              <a:rPr lang="en-US" sz="2400" i="1" kern="1200" dirty="0">
                <a:solidFill>
                  <a:srgbClr val="000000"/>
                </a:solidFill>
                <a:latin typeface="+mn-lt"/>
                <a:ea typeface="+mn-ea"/>
                <a:cs typeface="Times New Roman"/>
              </a:rPr>
              <a:t>S</a:t>
            </a:r>
            <a:r>
              <a:rPr lang="en-US" sz="2400" i="1" kern="1200" baseline="-25000" dirty="0">
                <a:solidFill>
                  <a:srgbClr val="000000"/>
                </a:solidFill>
                <a:latin typeface="+mn-lt"/>
                <a:ea typeface="+mn-ea"/>
                <a:cs typeface="Times New Roman"/>
              </a:rPr>
              <a:t>p</a:t>
            </a:r>
            <a:r>
              <a:rPr lang="en-US" sz="2400" kern="1200" dirty="0">
                <a:solidFill>
                  <a:srgbClr val="000000"/>
                </a:solidFill>
                <a:latin typeface="+mn-lt"/>
                <a:ea typeface="+mn-ea"/>
                <a:cs typeface="+mn-cs"/>
              </a:rPr>
              <a:t>)</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Forecast</a:t>
            </a:r>
          </a:p>
          <a:p>
            <a:pPr marL="741553" lvl="1" indent="-284353" defTabSz="457200">
              <a:spcAft>
                <a:spcPct val="0"/>
              </a:spcAft>
              <a:buFont typeface="Arial" panose="020B0604020202020204" pitchFamily="34" charset="0"/>
            </a:pPr>
            <a:r>
              <a:rPr lang="en-US" sz="2400" kern="1200" dirty="0">
                <a:solidFill>
                  <a:srgbClr val="000000"/>
                </a:solidFill>
                <a:latin typeface="+mn-lt"/>
                <a:ea typeface="+mn-ea"/>
                <a:cs typeface="+mn-cs"/>
              </a:rPr>
              <a:t>Forecast demand for period </a:t>
            </a:r>
            <a:r>
              <a:rPr lang="en-US" sz="2400" i="1" kern="1200" dirty="0">
                <a:solidFill>
                  <a:srgbClr val="000000"/>
                </a:solidFill>
                <a:latin typeface="+mn-lt"/>
                <a:ea typeface="+mn-ea"/>
                <a:cs typeface="Times New Roman"/>
              </a:rPr>
              <a:t>t</a:t>
            </a:r>
            <a:r>
              <a:rPr lang="en-US" sz="2400" i="1" kern="1200" dirty="0">
                <a:solidFill>
                  <a:srgbClr val="000000"/>
                </a:solidFill>
                <a:latin typeface="+mn-lt"/>
                <a:ea typeface="+mn-ea"/>
                <a:cs typeface="+mn-cs"/>
              </a:rPr>
              <a:t> + </a:t>
            </a:r>
            <a:r>
              <a:rPr lang="en-US" sz="2400" i="1" kern="1200" dirty="0" smtClean="0">
                <a:solidFill>
                  <a:srgbClr val="000000"/>
                </a:solidFill>
                <a:latin typeface="+mn-lt"/>
                <a:ea typeface="+mn-ea"/>
                <a:cs typeface="+mn-cs"/>
              </a:rPr>
              <a:t>1</a:t>
            </a:r>
            <a:endParaRPr lang="en-US" sz="2400" i="1" kern="1200" dirty="0">
              <a:solidFill>
                <a:srgbClr val="000000"/>
              </a:solidFill>
              <a:latin typeface="+mn-lt"/>
              <a:ea typeface="+mn-ea"/>
              <a:cs typeface="+mn-cs"/>
            </a:endParaRP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Estimate error</a:t>
            </a:r>
          </a:p>
          <a:p>
            <a:pPr marL="741553" lvl="1" indent="-284353" defTabSz="457200">
              <a:spcAft>
                <a:spcPct val="0"/>
              </a:spcAft>
              <a:buFont typeface="Arial" panose="020B0604020202020204" pitchFamily="34" charset="0"/>
            </a:pPr>
            <a:r>
              <a:rPr lang="en-US" sz="2400" kern="1200" dirty="0">
                <a:solidFill>
                  <a:srgbClr val="000000"/>
                </a:solidFill>
                <a:latin typeface="+mn-lt"/>
                <a:ea typeface="+mn-ea"/>
                <a:cs typeface="+mn-cs"/>
              </a:rPr>
              <a:t>Compute error </a:t>
            </a:r>
            <a:r>
              <a:rPr lang="en-US" sz="2400" i="1" kern="1200" dirty="0">
                <a:solidFill>
                  <a:srgbClr val="000000"/>
                </a:solidFill>
                <a:latin typeface="+mn-lt"/>
                <a:ea typeface="+mn-ea"/>
                <a:cs typeface="Times New Roman"/>
              </a:rPr>
              <a:t>E</a:t>
            </a:r>
            <a:r>
              <a:rPr lang="en-US" sz="2400" i="1" kern="1200" baseline="-25000" dirty="0">
                <a:solidFill>
                  <a:srgbClr val="000000"/>
                </a:solidFill>
                <a:latin typeface="+mn-lt"/>
                <a:ea typeface="+mn-ea"/>
                <a:cs typeface="Times New Roman"/>
              </a:rPr>
              <a:t>t</a:t>
            </a:r>
            <a:r>
              <a:rPr lang="en-US" sz="2400" i="1"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i="1" kern="1200" baseline="-25000" dirty="0">
                <a:solidFill>
                  <a:srgbClr val="000000"/>
                </a:solidFill>
                <a:latin typeface="+mn-lt"/>
                <a:ea typeface="+mn-ea"/>
                <a:cs typeface="Times New Roman"/>
              </a:rPr>
              <a:t>t</a:t>
            </a:r>
            <a:r>
              <a:rPr lang="en-US" sz="2400" i="1"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 – </a:t>
            </a:r>
            <a:r>
              <a:rPr lang="en-US" sz="2400" i="1" kern="1200" dirty="0" smtClean="0">
                <a:solidFill>
                  <a:srgbClr val="000000"/>
                </a:solidFill>
                <a:latin typeface="+mn-lt"/>
                <a:ea typeface="+mn-ea"/>
                <a:cs typeface="Times New Roman"/>
              </a:rPr>
              <a:t>D</a:t>
            </a:r>
            <a:r>
              <a:rPr lang="en-US" sz="2400" i="1" kern="1200" baseline="-25000" dirty="0" smtClean="0">
                <a:solidFill>
                  <a:srgbClr val="000000"/>
                </a:solidFill>
                <a:latin typeface="+mn-lt"/>
                <a:ea typeface="+mn-ea"/>
                <a:cs typeface="Times New Roman"/>
              </a:rPr>
              <a:t>t+1</a:t>
            </a:r>
            <a:endParaRPr lang="en-US" sz="2400" kern="1200" baseline="-25000" dirty="0">
              <a:solidFill>
                <a:srgbClr val="000000"/>
              </a:solidFill>
              <a:latin typeface="+mn-lt"/>
              <a:ea typeface="+mn-ea"/>
              <a:cs typeface="+mn-cs"/>
            </a:endParaRP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Modify estimates</a:t>
            </a:r>
          </a:p>
          <a:p>
            <a:pPr marL="741553" lvl="1" indent="-284353" defTabSz="457200">
              <a:spcAft>
                <a:spcPct val="0"/>
              </a:spcAft>
              <a:buFont typeface="Arial" panose="020B0604020202020204" pitchFamily="34" charset="0"/>
            </a:pPr>
            <a:r>
              <a:rPr lang="en-US" sz="2400" kern="1200" dirty="0">
                <a:solidFill>
                  <a:srgbClr val="000000"/>
                </a:solidFill>
                <a:latin typeface="+mn-lt"/>
                <a:ea typeface="+mn-ea"/>
                <a:cs typeface="+mn-cs"/>
              </a:rPr>
              <a:t>Modify the estimates of level (</a:t>
            </a:r>
            <a:r>
              <a:rPr lang="en-US" sz="2400" i="1" kern="1200" dirty="0">
                <a:solidFill>
                  <a:srgbClr val="000000"/>
                </a:solidFill>
                <a:latin typeface="+mn-lt"/>
                <a:ea typeface="+mn-ea"/>
                <a:cs typeface="Times New Roman"/>
              </a:rPr>
              <a:t>L</a:t>
            </a:r>
            <a:r>
              <a:rPr lang="en-US" sz="2400" i="1" kern="1200" baseline="-25000" dirty="0">
                <a:solidFill>
                  <a:srgbClr val="000000"/>
                </a:solidFill>
                <a:latin typeface="+mn-lt"/>
                <a:ea typeface="+mn-ea"/>
                <a:cs typeface="Times New Roman"/>
              </a:rPr>
              <a:t>t</a:t>
            </a:r>
            <a:r>
              <a:rPr lang="en-US" sz="2400"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 trend (</a:t>
            </a:r>
            <a:r>
              <a:rPr lang="en-US" sz="2400" i="1" kern="1200" dirty="0">
                <a:solidFill>
                  <a:srgbClr val="000000"/>
                </a:solidFill>
                <a:latin typeface="+mn-lt"/>
                <a:ea typeface="+mn-ea"/>
                <a:cs typeface="Times New Roman"/>
              </a:rPr>
              <a:t>T</a:t>
            </a:r>
            <a:r>
              <a:rPr lang="en-US" sz="2400" i="1" kern="1200" baseline="-25000" dirty="0">
                <a:solidFill>
                  <a:srgbClr val="000000"/>
                </a:solidFill>
                <a:latin typeface="+mn-lt"/>
                <a:ea typeface="+mn-ea"/>
                <a:cs typeface="Times New Roman"/>
              </a:rPr>
              <a:t>t</a:t>
            </a:r>
            <a:r>
              <a:rPr lang="en-US" sz="2400"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 and seasonal factor (</a:t>
            </a:r>
            <a:r>
              <a:rPr lang="en-US" sz="2400" i="1" kern="1200" dirty="0">
                <a:solidFill>
                  <a:srgbClr val="000000"/>
                </a:solidFill>
                <a:latin typeface="+mn-lt"/>
                <a:ea typeface="+mn-ea"/>
                <a:cs typeface="Times New Roman"/>
              </a:rPr>
              <a:t>S</a:t>
            </a:r>
            <a:r>
              <a:rPr lang="en-US" sz="2400" i="1" kern="1200" baseline="-25000" dirty="0">
                <a:solidFill>
                  <a:srgbClr val="000000"/>
                </a:solidFill>
                <a:latin typeface="+mn-lt"/>
                <a:ea typeface="+mn-ea"/>
                <a:cs typeface="Times New Roman"/>
              </a:rPr>
              <a:t>t</a:t>
            </a:r>
            <a:r>
              <a:rPr lang="en-US" sz="2400" i="1" kern="1200" baseline="-25000" dirty="0">
                <a:solidFill>
                  <a:srgbClr val="000000"/>
                </a:solidFill>
                <a:latin typeface="+mn-lt"/>
                <a:ea typeface="+mn-ea"/>
                <a:cs typeface="+mn-cs"/>
              </a:rPr>
              <a:t>+</a:t>
            </a:r>
            <a:r>
              <a:rPr lang="en-US" sz="2400" i="1" kern="1200" baseline="-25000" dirty="0">
                <a:solidFill>
                  <a:srgbClr val="000000"/>
                </a:solidFill>
                <a:latin typeface="+mn-lt"/>
                <a:ea typeface="+mn-ea"/>
                <a:cs typeface="Times New Roman"/>
              </a:rPr>
              <a:t>p</a:t>
            </a:r>
            <a:r>
              <a:rPr lang="en-US" sz="2400" kern="1200" baseline="-25000" dirty="0">
                <a:solidFill>
                  <a:srgbClr val="000000"/>
                </a:solidFill>
                <a:latin typeface="+mn-lt"/>
                <a:ea typeface="+mn-ea"/>
                <a:cs typeface="+mn-cs"/>
              </a:rPr>
              <a:t>+1</a:t>
            </a:r>
            <a:r>
              <a:rPr lang="en-US" sz="2400" kern="1200" dirty="0">
                <a:solidFill>
                  <a:srgbClr val="000000"/>
                </a:solidFill>
                <a:latin typeface="+mn-lt"/>
                <a:ea typeface="+mn-ea"/>
                <a:cs typeface="+mn-cs"/>
              </a:rPr>
              <a:t>), given the error </a:t>
            </a:r>
            <a:r>
              <a:rPr lang="en-US" sz="2400" i="1" kern="1200" dirty="0">
                <a:solidFill>
                  <a:srgbClr val="000000"/>
                </a:solidFill>
                <a:latin typeface="+mn-lt"/>
                <a:ea typeface="+mn-ea"/>
                <a:cs typeface="Times New Roman"/>
              </a:rPr>
              <a:t>E</a:t>
            </a:r>
            <a:r>
              <a:rPr lang="en-US" sz="2400" i="1" kern="1200" baseline="-25000" dirty="0">
                <a:solidFill>
                  <a:srgbClr val="000000"/>
                </a:solidFill>
                <a:latin typeface="+mn-lt"/>
                <a:ea typeface="+mn-ea"/>
                <a:cs typeface="Times New Roman"/>
              </a:rPr>
              <a:t>t</a:t>
            </a:r>
            <a:r>
              <a:rPr lang="en-US" sz="2400" kern="1200" baseline="-25000" dirty="0">
                <a:solidFill>
                  <a:srgbClr val="000000"/>
                </a:solidFill>
                <a:latin typeface="+mn-lt"/>
                <a:ea typeface="+mn-ea"/>
                <a:cs typeface="+mn-cs"/>
              </a:rPr>
              <a:t>+1</a:t>
            </a:r>
            <a:endParaRPr lang="en-US" sz="2400" kern="1200" dirty="0">
              <a:solidFill>
                <a:srgbClr val="000000"/>
              </a:solidFill>
              <a:latin typeface="+mn-lt"/>
              <a:ea typeface="+mn-ea"/>
              <a:cs typeface="+mn-cs"/>
            </a:endParaRPr>
          </a:p>
        </p:txBody>
      </p:sp>
    </p:spTree>
    <p:extLst>
      <p:ext uri="{BB962C8B-B14F-4D97-AF65-F5344CB8AC3E}">
        <p14:creationId xmlns:p14="http://schemas.microsoft.com/office/powerpoint/2010/main" val="36736544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Moving Average</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492686"/>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000" kern="1200" dirty="0">
                <a:solidFill>
                  <a:srgbClr val="000000"/>
                </a:solidFill>
                <a:latin typeface="+mn-lt"/>
                <a:ea typeface="+mn-ea"/>
                <a:cs typeface="+mn-cs"/>
              </a:rPr>
              <a:t>Used when demand has no observable trend or </a:t>
            </a:r>
            <a:r>
              <a:rPr lang="en-US" sz="2000" kern="1200" dirty="0" smtClean="0">
                <a:solidFill>
                  <a:srgbClr val="000000"/>
                </a:solidFill>
                <a:latin typeface="+mn-lt"/>
                <a:ea typeface="+mn-ea"/>
                <a:cs typeface="+mn-cs"/>
              </a:rPr>
              <a:t>seasonality </a:t>
            </a:r>
            <a:endParaRPr lang="en-US" sz="2000" kern="1200" dirty="0">
              <a:solidFill>
                <a:srgbClr val="000000"/>
              </a:solidFill>
              <a:latin typeface="+mn-lt"/>
              <a:ea typeface="+mn-ea"/>
              <a:cs typeface="+mn-cs"/>
            </a:endParaRPr>
          </a:p>
          <a:p>
            <a:pPr marL="0" lvl="0" indent="1350963" defTabSz="457200">
              <a:spcAft>
                <a:spcPct val="0"/>
              </a:spcAft>
              <a:buNone/>
              <a:tabLst/>
            </a:pPr>
            <a:r>
              <a:rPr lang="en-US" sz="2000" kern="1200" dirty="0">
                <a:solidFill>
                  <a:srgbClr val="000000"/>
                </a:solidFill>
                <a:latin typeface="+mn-lt"/>
                <a:ea typeface="+mn-ea"/>
                <a:cs typeface="+mn-cs"/>
              </a:rPr>
              <a:t>Systematic component of demand </a:t>
            </a:r>
            <a:r>
              <a:rPr lang="en-US" sz="2000" kern="1200" dirty="0" smtClean="0">
                <a:solidFill>
                  <a:srgbClr val="000000"/>
                </a:solidFill>
                <a:latin typeface="+mn-lt"/>
                <a:ea typeface="+mn-ea"/>
                <a:cs typeface="+mn-cs"/>
              </a:rPr>
              <a:t>= </a:t>
            </a:r>
            <a:r>
              <a:rPr lang="en-US" sz="2000" kern="1200" dirty="0">
                <a:solidFill>
                  <a:srgbClr val="000000"/>
                </a:solidFill>
                <a:latin typeface="+mn-lt"/>
                <a:ea typeface="+mn-ea"/>
                <a:cs typeface="+mn-cs"/>
              </a:rPr>
              <a:t>level</a:t>
            </a:r>
          </a:p>
          <a:p>
            <a:pPr marL="255651" lvl="0" indent="-255651" defTabSz="457200">
              <a:spcAft>
                <a:spcPct val="0"/>
              </a:spcAft>
              <a:buFont typeface="Arial" panose="020B0604020202020204" pitchFamily="34" charset="0"/>
              <a:buChar char="•"/>
              <a:tabLst/>
            </a:pPr>
            <a:r>
              <a:rPr lang="en-US" sz="2000" kern="1200" dirty="0">
                <a:solidFill>
                  <a:srgbClr val="000000"/>
                </a:solidFill>
                <a:latin typeface="+mn-lt"/>
                <a:ea typeface="+mn-ea"/>
                <a:cs typeface="+mn-cs"/>
              </a:rPr>
              <a:t>The level in period </a:t>
            </a:r>
            <a:r>
              <a:rPr lang="en-US" sz="2000" i="1" kern="1200" dirty="0">
                <a:solidFill>
                  <a:srgbClr val="000000"/>
                </a:solidFill>
                <a:latin typeface="+mn-lt"/>
                <a:ea typeface="+mn-ea"/>
                <a:cs typeface="Times New Roman"/>
              </a:rPr>
              <a:t>t</a:t>
            </a:r>
            <a:r>
              <a:rPr lang="en-US" sz="2000" kern="1200" dirty="0">
                <a:solidFill>
                  <a:srgbClr val="000000"/>
                </a:solidFill>
                <a:latin typeface="+mn-lt"/>
                <a:ea typeface="+mn-ea"/>
                <a:cs typeface="+mn-cs"/>
              </a:rPr>
              <a:t> is the average demand over the last </a:t>
            </a:r>
            <a:r>
              <a:rPr lang="en-US" sz="2000" i="1" kern="1200" dirty="0">
                <a:solidFill>
                  <a:srgbClr val="000000"/>
                </a:solidFill>
                <a:latin typeface="+mn-lt"/>
                <a:ea typeface="+mn-ea"/>
                <a:cs typeface="Times New Roman"/>
              </a:rPr>
              <a:t>N</a:t>
            </a:r>
            <a:r>
              <a:rPr lang="en-US" sz="2000" kern="1200" dirty="0">
                <a:solidFill>
                  <a:srgbClr val="000000"/>
                </a:solidFill>
                <a:latin typeface="+mn-lt"/>
                <a:ea typeface="+mn-ea"/>
                <a:cs typeface="+mn-cs"/>
              </a:rPr>
              <a:t> </a:t>
            </a:r>
            <a:r>
              <a:rPr lang="en-US" sz="2000" kern="1200" dirty="0" smtClean="0">
                <a:solidFill>
                  <a:srgbClr val="000000"/>
                </a:solidFill>
                <a:latin typeface="+mn-lt"/>
                <a:ea typeface="+mn-ea"/>
                <a:cs typeface="+mn-cs"/>
              </a:rPr>
              <a:t>periods</a:t>
            </a:r>
            <a:endParaRPr lang="en-US" sz="2000" kern="1200" dirty="0">
              <a:solidFill>
                <a:srgbClr val="000000"/>
              </a:solidFill>
              <a:latin typeface="+mn-lt"/>
              <a:ea typeface="+mn-ea"/>
              <a:cs typeface="+mn-cs"/>
            </a:endParaRPr>
          </a:p>
        </p:txBody>
      </p:sp>
      <p:graphicFrame>
        <p:nvGraphicFramePr>
          <p:cNvPr id="5" name="Object 4" descr="L sub t = start fraction summation from I = 0 to N minus 1 of D sub t minus I over N end fraction. F sub t + 1 = L sub t, and F sub t + n = L sub t + n - 1."/>
          <p:cNvGraphicFramePr>
            <a:graphicFrameLocks noChangeAspect="1"/>
          </p:cNvGraphicFramePr>
          <p:nvPr>
            <p:extLst>
              <p:ext uri="{D42A27DB-BD31-4B8C-83A1-F6EECF244321}">
                <p14:modId xmlns:p14="http://schemas.microsoft.com/office/powerpoint/2010/main" val="3514713705"/>
              </p:ext>
            </p:extLst>
          </p:nvPr>
        </p:nvGraphicFramePr>
        <p:xfrm>
          <a:off x="3128680" y="3258592"/>
          <a:ext cx="2885052" cy="1022035"/>
        </p:xfrm>
        <a:graphic>
          <a:graphicData uri="http://schemas.openxmlformats.org/presentationml/2006/ole">
            <mc:AlternateContent xmlns:mc="http://schemas.openxmlformats.org/markup-compatibility/2006">
              <mc:Choice xmlns:v="urn:schemas-microsoft-com:vml" Requires="v">
                <p:oleObj spid="_x0000_s36731" name="Equation" r:id="rId3" imgW="1790640" imgH="634680" progId="Equation.DSMT4">
                  <p:embed/>
                </p:oleObj>
              </mc:Choice>
              <mc:Fallback>
                <p:oleObj name="Equation" r:id="rId3" imgW="1790640" imgH="634680" progId="Equation.DSMT4">
                  <p:embed/>
                  <p:pic>
                    <p:nvPicPr>
                      <p:cNvPr id="0" name=""/>
                      <p:cNvPicPr/>
                      <p:nvPr/>
                    </p:nvPicPr>
                    <p:blipFill>
                      <a:blip r:embed="rId4"/>
                      <a:stretch>
                        <a:fillRect/>
                      </a:stretch>
                    </p:blipFill>
                    <p:spPr>
                      <a:xfrm>
                        <a:off x="3128680" y="3258592"/>
                        <a:ext cx="2885052" cy="1022035"/>
                      </a:xfrm>
                      <a:prstGeom prst="rect">
                        <a:avLst/>
                      </a:prstGeom>
                    </p:spPr>
                  </p:pic>
                </p:oleObj>
              </mc:Fallback>
            </mc:AlternateContent>
          </a:graphicData>
        </a:graphic>
      </p:graphicFrame>
      <p:sp>
        <p:nvSpPr>
          <p:cNvPr id="4" name="Text Placeholder 3"/>
          <p:cNvSpPr>
            <a:spLocks noGrp="1"/>
          </p:cNvSpPr>
          <p:nvPr>
            <p:ph type="body" idx="2"/>
          </p:nvPr>
        </p:nvSpPr>
        <p:spPr>
          <a:xfrm>
            <a:off x="457200" y="4576551"/>
            <a:ext cx="8229600" cy="473121"/>
          </a:xfrm>
        </p:spPr>
        <p:txBody>
          <a:bodyPr/>
          <a:lstStyle/>
          <a:p>
            <a:r>
              <a:rPr lang="en-US" sz="2000" kern="1200" dirty="0">
                <a:solidFill>
                  <a:srgbClr val="000000"/>
                </a:solidFill>
                <a:latin typeface="+mn-lt"/>
              </a:rPr>
              <a:t>After observing the demand for period </a:t>
            </a:r>
            <a:r>
              <a:rPr lang="en-US" sz="2000" i="1" kern="1200" dirty="0">
                <a:solidFill>
                  <a:srgbClr val="000000"/>
                </a:solidFill>
                <a:latin typeface="+mn-lt"/>
                <a:cs typeface="Times New Roman"/>
              </a:rPr>
              <a:t>t</a:t>
            </a:r>
            <a:r>
              <a:rPr lang="en-US" sz="2000" b="1" kern="1200" dirty="0">
                <a:solidFill>
                  <a:srgbClr val="000000"/>
                </a:solidFill>
                <a:latin typeface="+mn-lt"/>
                <a:cs typeface="Times New Roman"/>
              </a:rPr>
              <a:t> </a:t>
            </a:r>
            <a:r>
              <a:rPr lang="en-US" sz="2000" kern="1200" dirty="0">
                <a:solidFill>
                  <a:srgbClr val="000000"/>
                </a:solidFill>
                <a:latin typeface="+mn-lt"/>
              </a:rPr>
              <a:t>+ 1, revise the estimates</a:t>
            </a:r>
            <a:endParaRPr lang="en-US" sz="2000" dirty="0">
              <a:latin typeface="+mn-lt"/>
            </a:endParaRPr>
          </a:p>
        </p:txBody>
      </p:sp>
      <p:graphicFrame>
        <p:nvGraphicFramePr>
          <p:cNvPr id="6" name="Object 5" descr="L sub t + 1 = start fraction summation from I = 0 to N minus 1 of D sub t + 1 minus I over N end fraction. F sub t + 2 = L sub t + 1."/>
          <p:cNvGraphicFramePr>
            <a:graphicFrameLocks noChangeAspect="1"/>
          </p:cNvGraphicFramePr>
          <p:nvPr>
            <p:extLst>
              <p:ext uri="{D42A27DB-BD31-4B8C-83A1-F6EECF244321}">
                <p14:modId xmlns:p14="http://schemas.microsoft.com/office/powerpoint/2010/main" val="842498476"/>
              </p:ext>
            </p:extLst>
          </p:nvPr>
        </p:nvGraphicFramePr>
        <p:xfrm>
          <a:off x="2535664" y="5296525"/>
          <a:ext cx="4071085" cy="631065"/>
        </p:xfrm>
        <a:graphic>
          <a:graphicData uri="http://schemas.openxmlformats.org/presentationml/2006/ole">
            <mc:AlternateContent xmlns:mc="http://schemas.openxmlformats.org/markup-compatibility/2006">
              <mc:Choice xmlns:v="urn:schemas-microsoft-com:vml" Requires="v">
                <p:oleObj spid="_x0000_s36732" name="Equation" r:id="rId5" imgW="2527200" imgH="393480" progId="Equation.DSMT4">
                  <p:embed/>
                </p:oleObj>
              </mc:Choice>
              <mc:Fallback>
                <p:oleObj name="Equation" r:id="rId5" imgW="2527200" imgH="393480" progId="Equation.DSMT4">
                  <p:embed/>
                  <p:pic>
                    <p:nvPicPr>
                      <p:cNvPr id="0" name=""/>
                      <p:cNvPicPr/>
                      <p:nvPr/>
                    </p:nvPicPr>
                    <p:blipFill>
                      <a:blip r:embed="rId6"/>
                      <a:stretch>
                        <a:fillRect/>
                      </a:stretch>
                    </p:blipFill>
                    <p:spPr>
                      <a:xfrm>
                        <a:off x="2535664" y="5296525"/>
                        <a:ext cx="4071085" cy="631065"/>
                      </a:xfrm>
                      <a:prstGeom prst="rect">
                        <a:avLst/>
                      </a:prstGeom>
                    </p:spPr>
                  </p:pic>
                </p:oleObj>
              </mc:Fallback>
            </mc:AlternateContent>
          </a:graphicData>
        </a:graphic>
      </p:graphicFrame>
    </p:spTree>
    <p:extLst>
      <p:ext uri="{BB962C8B-B14F-4D97-AF65-F5344CB8AC3E}">
        <p14:creationId xmlns:p14="http://schemas.microsoft.com/office/powerpoint/2010/main" val="38180505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Moving Average Example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923847"/>
          </a:xfrm>
        </p:spPr>
        <p:txBody>
          <a:bodyPr wrap="square" lIns="91425" tIns="91425" rIns="91425" bIns="91425">
            <a:spAutoFit/>
          </a:bodyPr>
          <a:lstStyle/>
          <a:p>
            <a:pPr marL="255651" lvl="0" indent="-255651" defTabSz="457200">
              <a:spcAft>
                <a:spcPct val="0"/>
              </a:spcAft>
              <a:tabLst/>
            </a:pPr>
            <a:r>
              <a:rPr lang="en-US" sz="2400" kern="1200" dirty="0">
                <a:solidFill>
                  <a:srgbClr val="000000"/>
                </a:solidFill>
                <a:latin typeface="Arial (Body)"/>
                <a:ea typeface="+mn-ea"/>
                <a:cs typeface="+mn-cs"/>
              </a:rPr>
              <a:t>A supermarket has experienced weekly demand of milk of D1 = 120, D2 = 127, D3 = 114, and D4 = 122 gallons over the past four </a:t>
            </a:r>
            <a:r>
              <a:rPr lang="en-US" sz="2400" kern="1200" dirty="0" smtClean="0">
                <a:solidFill>
                  <a:srgbClr val="000000"/>
                </a:solidFill>
                <a:latin typeface="Arial (Body)"/>
                <a:ea typeface="+mn-ea"/>
                <a:cs typeface="+mn-cs"/>
              </a:rPr>
              <a:t>weeks</a:t>
            </a:r>
          </a:p>
          <a:p>
            <a:pPr marL="741600" lvl="0" indent="-284400" defTabSz="457200">
              <a:spcBef>
                <a:spcPts val="600"/>
              </a:spcBef>
              <a:spcAft>
                <a:spcPct val="0"/>
              </a:spcAft>
              <a:buFontTx/>
              <a:buChar char="–"/>
              <a:tabLst/>
            </a:pPr>
            <a:r>
              <a:rPr lang="en-US" sz="2400" kern="1200" dirty="0">
                <a:solidFill>
                  <a:srgbClr val="000000"/>
                </a:solidFill>
                <a:latin typeface="Arial (Body)"/>
                <a:ea typeface="+mn-ea"/>
                <a:cs typeface="+mn-cs"/>
              </a:rPr>
              <a:t>Forecast demand for Period 5 using a four-period moving average</a:t>
            </a:r>
          </a:p>
          <a:p>
            <a:pPr marL="741600" lvl="0" indent="-284400" defTabSz="457200">
              <a:spcBef>
                <a:spcPts val="600"/>
              </a:spcBef>
              <a:spcAft>
                <a:spcPct val="0"/>
              </a:spcAft>
              <a:buFontTx/>
              <a:buChar char="–"/>
              <a:tabLst/>
            </a:pPr>
            <a:r>
              <a:rPr lang="en-US" sz="2400" kern="1200" dirty="0">
                <a:solidFill>
                  <a:srgbClr val="000000"/>
                </a:solidFill>
                <a:latin typeface="Arial (Body)"/>
                <a:ea typeface="+mn-ea"/>
                <a:cs typeface="+mn-cs"/>
              </a:rPr>
              <a:t>What is the forecast error if demand in Period 5 turns out to be 125 gallons?</a:t>
            </a:r>
          </a:p>
        </p:txBody>
      </p:sp>
    </p:spTree>
    <p:extLst>
      <p:ext uri="{BB962C8B-B14F-4D97-AF65-F5344CB8AC3E}">
        <p14:creationId xmlns:p14="http://schemas.microsoft.com/office/powerpoint/2010/main" val="38083098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Moving Average Example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graphicFrame>
        <p:nvGraphicFramePr>
          <p:cNvPr id="4" name="Object 3" descr="L sub 4 = start fraction summation from t = 1 to 4 of D sub t over 4 end fraction, = start fraction left parenthesis 122 + 114 + 127 + 120 right parenthesis over 4 end fraction = 120.75."/>
          <p:cNvGraphicFramePr>
            <a:graphicFrameLocks noChangeAspect="1"/>
          </p:cNvGraphicFramePr>
          <p:nvPr>
            <p:extLst>
              <p:ext uri="{D42A27DB-BD31-4B8C-83A1-F6EECF244321}">
                <p14:modId xmlns:p14="http://schemas.microsoft.com/office/powerpoint/2010/main" val="437270575"/>
              </p:ext>
            </p:extLst>
          </p:nvPr>
        </p:nvGraphicFramePr>
        <p:xfrm>
          <a:off x="2881927" y="1641561"/>
          <a:ext cx="3380146" cy="1117571"/>
        </p:xfrm>
        <a:graphic>
          <a:graphicData uri="http://schemas.openxmlformats.org/presentationml/2006/ole">
            <mc:AlternateContent xmlns:mc="http://schemas.openxmlformats.org/markup-compatibility/2006">
              <mc:Choice xmlns:v="urn:schemas-microsoft-com:vml" Requires="v">
                <p:oleObj spid="_x0000_s37688" name="Equation" r:id="rId3" imgW="2539800" imgH="838080" progId="Equation.DSMT4">
                  <p:embed/>
                </p:oleObj>
              </mc:Choice>
              <mc:Fallback>
                <p:oleObj name="Equation" r:id="rId3" imgW="2539800" imgH="838080" progId="Equation.DSMT4">
                  <p:embed/>
                  <p:pic>
                    <p:nvPicPr>
                      <p:cNvPr id="0" name=""/>
                      <p:cNvPicPr/>
                      <p:nvPr/>
                    </p:nvPicPr>
                    <p:blipFill>
                      <a:blip r:embed="rId4"/>
                      <a:stretch>
                        <a:fillRect/>
                      </a:stretch>
                    </p:blipFill>
                    <p:spPr>
                      <a:xfrm>
                        <a:off x="2881927" y="1641561"/>
                        <a:ext cx="3380146" cy="1117571"/>
                      </a:xfrm>
                      <a:prstGeom prst="rect">
                        <a:avLst/>
                      </a:prstGeom>
                    </p:spPr>
                  </p:pic>
                </p:oleObj>
              </mc:Fallback>
            </mc:AlternateContent>
          </a:graphicData>
        </a:graphic>
      </p:graphicFrame>
      <p:sp>
        <p:nvSpPr>
          <p:cNvPr id="3" name="Text Placeholder 2"/>
          <p:cNvSpPr>
            <a:spLocks noGrp="1"/>
          </p:cNvSpPr>
          <p:nvPr>
            <p:ph type="body" idx="1"/>
          </p:nvPr>
        </p:nvSpPr>
        <p:spPr>
          <a:xfrm>
            <a:off x="457200" y="2804393"/>
            <a:ext cx="8229600" cy="2146711"/>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000" kern="1200" dirty="0" smtClean="0">
                <a:solidFill>
                  <a:srgbClr val="000000"/>
                </a:solidFill>
                <a:latin typeface="Arial (Body)"/>
                <a:ea typeface="+mn-ea"/>
                <a:cs typeface="+mn-cs"/>
              </a:rPr>
              <a:t>Forecast </a:t>
            </a:r>
            <a:r>
              <a:rPr lang="en-US" sz="2000" kern="1200" dirty="0">
                <a:solidFill>
                  <a:srgbClr val="000000"/>
                </a:solidFill>
                <a:latin typeface="Arial (Body)"/>
                <a:ea typeface="+mn-ea"/>
                <a:cs typeface="+mn-cs"/>
              </a:rPr>
              <a:t>demand for Period 5</a:t>
            </a:r>
          </a:p>
          <a:p>
            <a:pPr marL="741553" lvl="1" indent="-284353" defTabSz="457200">
              <a:spcAft>
                <a:spcPct val="0"/>
              </a:spcAft>
              <a:buFont typeface="Arial" panose="020B0604020202020204" pitchFamily="34" charset="0"/>
            </a:pPr>
            <a:r>
              <a:rPr lang="en-US" sz="2000" i="1" kern="1200" dirty="0">
                <a:solidFill>
                  <a:srgbClr val="000000"/>
                </a:solidFill>
                <a:latin typeface="Arial (Body)"/>
                <a:ea typeface="+mn-ea"/>
                <a:cs typeface="Times New Roman"/>
              </a:rPr>
              <a:t>	F</a:t>
            </a:r>
            <a:r>
              <a:rPr lang="en-US" sz="2000" kern="1200" baseline="-25000" dirty="0">
                <a:solidFill>
                  <a:srgbClr val="000000"/>
                </a:solidFill>
                <a:latin typeface="Arial (Body)"/>
                <a:ea typeface="+mn-ea"/>
                <a:cs typeface="+mn-cs"/>
              </a:rPr>
              <a:t>5</a:t>
            </a:r>
            <a:r>
              <a:rPr lang="en-US" sz="2000" kern="1200" dirty="0">
                <a:solidFill>
                  <a:srgbClr val="000000"/>
                </a:solidFill>
                <a:latin typeface="Arial (Body)"/>
                <a:ea typeface="+mn-ea"/>
                <a:cs typeface="+mn-cs"/>
              </a:rPr>
              <a:t> = </a:t>
            </a:r>
            <a:r>
              <a:rPr lang="en-US" sz="2000" i="1" kern="1200" dirty="0">
                <a:solidFill>
                  <a:srgbClr val="000000"/>
                </a:solidFill>
                <a:latin typeface="Arial (Body)"/>
                <a:ea typeface="+mn-ea"/>
                <a:cs typeface="Times New Roman"/>
              </a:rPr>
              <a:t>L</a:t>
            </a:r>
            <a:r>
              <a:rPr lang="en-US" sz="2000" kern="1200" baseline="-25000" dirty="0">
                <a:solidFill>
                  <a:srgbClr val="000000"/>
                </a:solidFill>
                <a:latin typeface="Arial (Body)"/>
                <a:ea typeface="+mn-ea"/>
                <a:cs typeface="+mn-cs"/>
              </a:rPr>
              <a:t>4</a:t>
            </a:r>
            <a:r>
              <a:rPr lang="en-US" sz="2000" kern="1200" dirty="0">
                <a:solidFill>
                  <a:srgbClr val="000000"/>
                </a:solidFill>
                <a:latin typeface="Arial (Body)"/>
                <a:ea typeface="+mn-ea"/>
                <a:cs typeface="+mn-cs"/>
              </a:rPr>
              <a:t> = 120.75 gallons</a:t>
            </a:r>
          </a:p>
          <a:p>
            <a:pPr marL="255651" lvl="0" indent="-255651" defTabSz="457200">
              <a:spcAft>
                <a:spcPct val="0"/>
              </a:spcAft>
              <a:buFont typeface="Arial" panose="020B0604020202020204" pitchFamily="34" charset="0"/>
              <a:buChar char="•"/>
              <a:tabLst/>
            </a:pPr>
            <a:r>
              <a:rPr lang="en-US" sz="2000" kern="1200" dirty="0" smtClean="0">
                <a:solidFill>
                  <a:srgbClr val="000000"/>
                </a:solidFill>
                <a:latin typeface="Arial (Body)"/>
                <a:ea typeface="+mn-ea"/>
                <a:cs typeface="+mn-cs"/>
              </a:rPr>
              <a:t>Error </a:t>
            </a:r>
            <a:r>
              <a:rPr lang="en-US" sz="2000" kern="1200" dirty="0">
                <a:solidFill>
                  <a:srgbClr val="000000"/>
                </a:solidFill>
                <a:latin typeface="Arial (Body)"/>
                <a:ea typeface="+mn-ea"/>
                <a:cs typeface="+mn-cs"/>
              </a:rPr>
              <a:t>if demand in Period 5 = 125 gallons</a:t>
            </a:r>
          </a:p>
          <a:p>
            <a:pPr marL="741553" lvl="1" indent="-284353" defTabSz="457200">
              <a:spcAft>
                <a:spcPct val="0"/>
              </a:spcAft>
              <a:buFont typeface="Arial" panose="020B0604020202020204" pitchFamily="34" charset="0"/>
            </a:pPr>
            <a:r>
              <a:rPr lang="en-US" sz="2000" i="1" kern="1200" dirty="0">
                <a:solidFill>
                  <a:srgbClr val="000000"/>
                </a:solidFill>
                <a:latin typeface="Arial (Body)"/>
                <a:ea typeface="+mn-ea"/>
                <a:cs typeface="Times New Roman"/>
              </a:rPr>
              <a:t>	E</a:t>
            </a:r>
            <a:r>
              <a:rPr lang="en-US" sz="2000" kern="1200" baseline="-25000" dirty="0">
                <a:solidFill>
                  <a:srgbClr val="000000"/>
                </a:solidFill>
                <a:latin typeface="Arial (Body)"/>
                <a:ea typeface="+mn-ea"/>
                <a:cs typeface="+mn-cs"/>
              </a:rPr>
              <a:t>5</a:t>
            </a:r>
            <a:r>
              <a:rPr lang="en-US" sz="2000" kern="1200" dirty="0">
                <a:solidFill>
                  <a:srgbClr val="000000"/>
                </a:solidFill>
                <a:latin typeface="Arial (Body)"/>
                <a:ea typeface="+mn-ea"/>
                <a:cs typeface="+mn-cs"/>
              </a:rPr>
              <a:t> = </a:t>
            </a:r>
            <a:r>
              <a:rPr lang="en-US" sz="2000" i="1" kern="1200" dirty="0">
                <a:solidFill>
                  <a:srgbClr val="000000"/>
                </a:solidFill>
                <a:latin typeface="Arial (Body)"/>
                <a:ea typeface="+mn-ea"/>
                <a:cs typeface="Times New Roman"/>
              </a:rPr>
              <a:t>F</a:t>
            </a:r>
            <a:r>
              <a:rPr lang="en-US" sz="2000" kern="1200" baseline="-25000" dirty="0">
                <a:solidFill>
                  <a:srgbClr val="000000"/>
                </a:solidFill>
                <a:latin typeface="Arial (Body)"/>
                <a:ea typeface="+mn-ea"/>
                <a:cs typeface="+mn-cs"/>
              </a:rPr>
              <a:t>5</a:t>
            </a:r>
            <a:r>
              <a:rPr lang="en-US" sz="2000" kern="1200" dirty="0">
                <a:solidFill>
                  <a:srgbClr val="000000"/>
                </a:solidFill>
                <a:latin typeface="Arial (Body)"/>
                <a:ea typeface="+mn-ea"/>
                <a:cs typeface="+mn-cs"/>
              </a:rPr>
              <a:t> – </a:t>
            </a:r>
            <a:r>
              <a:rPr lang="en-US" sz="2000" i="1" kern="1200" dirty="0">
                <a:solidFill>
                  <a:srgbClr val="000000"/>
                </a:solidFill>
                <a:latin typeface="Arial (Body)"/>
                <a:ea typeface="+mn-ea"/>
                <a:cs typeface="Times New Roman"/>
              </a:rPr>
              <a:t>D</a:t>
            </a:r>
            <a:r>
              <a:rPr lang="en-US" sz="2000" kern="1200" baseline="-25000" dirty="0">
                <a:solidFill>
                  <a:srgbClr val="000000"/>
                </a:solidFill>
                <a:latin typeface="Arial (Body)"/>
                <a:ea typeface="+mn-ea"/>
                <a:cs typeface="+mn-cs"/>
              </a:rPr>
              <a:t>5</a:t>
            </a:r>
            <a:r>
              <a:rPr lang="en-US" sz="2000" kern="1200" dirty="0">
                <a:solidFill>
                  <a:srgbClr val="000000"/>
                </a:solidFill>
                <a:latin typeface="Arial (Body)"/>
                <a:ea typeface="+mn-ea"/>
                <a:cs typeface="+mn-cs"/>
              </a:rPr>
              <a:t> = 120.75 – 125 = – 4.25</a:t>
            </a:r>
          </a:p>
          <a:p>
            <a:pPr marL="741553" lvl="1" indent="-284353" defTabSz="457200">
              <a:spcAft>
                <a:spcPct val="0"/>
              </a:spcAft>
              <a:buFont typeface="Arial" panose="020B0604020202020204" pitchFamily="34" charset="0"/>
              <a:buChar char="–"/>
            </a:pPr>
            <a:r>
              <a:rPr lang="en-US" sz="2000" kern="1200" dirty="0" smtClean="0">
                <a:solidFill>
                  <a:srgbClr val="000000"/>
                </a:solidFill>
                <a:latin typeface="Arial (Body)"/>
                <a:ea typeface="+mn-ea"/>
                <a:cs typeface="+mn-cs"/>
              </a:rPr>
              <a:t>Revised demand</a:t>
            </a:r>
            <a:endParaRPr lang="en-US" sz="2000" kern="1200" dirty="0">
              <a:solidFill>
                <a:srgbClr val="000000"/>
              </a:solidFill>
              <a:latin typeface="Arial (Body)"/>
              <a:ea typeface="+mn-ea"/>
              <a:cs typeface="+mn-cs"/>
            </a:endParaRPr>
          </a:p>
        </p:txBody>
      </p:sp>
      <p:graphicFrame>
        <p:nvGraphicFramePr>
          <p:cNvPr id="5" name="Object 4" descr="L sub 5 = start fraction summation from t = 2 to 5 of D sub t over 4 end fraction, = start fraction left parenthesis 125 + 122 + 114 + 127 right parenthesis over 4 end fraction = 122."/>
          <p:cNvGraphicFramePr>
            <a:graphicFrameLocks noChangeAspect="1"/>
          </p:cNvGraphicFramePr>
          <p:nvPr>
            <p:extLst>
              <p:ext uri="{D42A27DB-BD31-4B8C-83A1-F6EECF244321}">
                <p14:modId xmlns:p14="http://schemas.microsoft.com/office/powerpoint/2010/main" val="3027380810"/>
              </p:ext>
            </p:extLst>
          </p:nvPr>
        </p:nvGraphicFramePr>
        <p:xfrm>
          <a:off x="2861174" y="5068787"/>
          <a:ext cx="3421653" cy="1226705"/>
        </p:xfrm>
        <a:graphic>
          <a:graphicData uri="http://schemas.openxmlformats.org/presentationml/2006/ole">
            <mc:AlternateContent xmlns:mc="http://schemas.openxmlformats.org/markup-compatibility/2006">
              <mc:Choice xmlns:v="urn:schemas-microsoft-com:vml" Requires="v">
                <p:oleObj spid="_x0000_s37689" name="Equation" r:id="rId5" imgW="2336760" imgH="838080" progId="Equation.DSMT4">
                  <p:embed/>
                </p:oleObj>
              </mc:Choice>
              <mc:Fallback>
                <p:oleObj name="Equation" r:id="rId5" imgW="2336760" imgH="838080" progId="Equation.DSMT4">
                  <p:embed/>
                  <p:pic>
                    <p:nvPicPr>
                      <p:cNvPr id="0" name=""/>
                      <p:cNvPicPr/>
                      <p:nvPr/>
                    </p:nvPicPr>
                    <p:blipFill>
                      <a:blip r:embed="rId6"/>
                      <a:stretch>
                        <a:fillRect/>
                      </a:stretch>
                    </p:blipFill>
                    <p:spPr>
                      <a:xfrm>
                        <a:off x="2861174" y="5068787"/>
                        <a:ext cx="3421653" cy="1226705"/>
                      </a:xfrm>
                      <a:prstGeom prst="rect">
                        <a:avLst/>
                      </a:prstGeom>
                    </p:spPr>
                  </p:pic>
                </p:oleObj>
              </mc:Fallback>
            </mc:AlternateContent>
          </a:graphicData>
        </a:graphic>
      </p:graphicFrame>
    </p:spTree>
    <p:extLst>
      <p:ext uri="{BB962C8B-B14F-4D97-AF65-F5344CB8AC3E}">
        <p14:creationId xmlns:p14="http://schemas.microsoft.com/office/powerpoint/2010/main" val="2113312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Role of Forecasting in a Supply Chain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The basis for all planning decisions in a supply chain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Used for both push and pull processes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Production scheduling, inventory, aggregate planning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Sales force allocation, promotions, new production introduction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Plant/equipment investment, budgetary planning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Workforce planning, hiring, layoffs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All of these decisions are interrelated</a:t>
            </a:r>
          </a:p>
        </p:txBody>
      </p:sp>
    </p:spTree>
    <p:extLst>
      <p:ext uri="{BB962C8B-B14F-4D97-AF65-F5344CB8AC3E}">
        <p14:creationId xmlns:p14="http://schemas.microsoft.com/office/powerpoint/2010/main" val="59031381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Simple Exponential Smoothing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Used when demand has no observable trend or seasonality</a:t>
            </a:r>
          </a:p>
          <a:p>
            <a:pPr marL="627063" lvl="0" indent="0" defTabSz="457200">
              <a:spcAft>
                <a:spcPct val="0"/>
              </a:spcAft>
              <a:buNone/>
              <a:tabLst/>
            </a:pPr>
            <a:r>
              <a:rPr lang="en-US" sz="2400" kern="1200" dirty="0">
                <a:solidFill>
                  <a:srgbClr val="000000"/>
                </a:solidFill>
                <a:latin typeface="Arial (Body)"/>
                <a:ea typeface="+mn-ea"/>
                <a:cs typeface="+mn-cs"/>
              </a:rPr>
              <a:t>Systematic component of demand = level</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Initial estimate of level, </a:t>
            </a:r>
            <a:r>
              <a:rPr lang="en-US" sz="2400" i="1" kern="1200" dirty="0">
                <a:solidFill>
                  <a:srgbClr val="000000"/>
                </a:solidFill>
                <a:latin typeface="Arial (Body)"/>
                <a:ea typeface="+mn-ea"/>
                <a:cs typeface="Times New Roman"/>
              </a:rPr>
              <a:t>L</a:t>
            </a:r>
            <a:r>
              <a:rPr lang="en-US" sz="2400" kern="1200" baseline="-25000" dirty="0">
                <a:solidFill>
                  <a:srgbClr val="000000"/>
                </a:solidFill>
                <a:latin typeface="Arial (Body)"/>
                <a:ea typeface="+mn-ea"/>
                <a:cs typeface="+mn-cs"/>
              </a:rPr>
              <a:t>0</a:t>
            </a:r>
            <a:r>
              <a:rPr lang="en-US" sz="2400" kern="1200" dirty="0">
                <a:solidFill>
                  <a:srgbClr val="000000"/>
                </a:solidFill>
                <a:latin typeface="Arial (Body)"/>
                <a:ea typeface="+mn-ea"/>
                <a:cs typeface="+mn-cs"/>
              </a:rPr>
              <a:t>, assumed to be the average of all historical data</a:t>
            </a:r>
          </a:p>
        </p:txBody>
      </p:sp>
    </p:spTree>
    <p:extLst>
      <p:ext uri="{BB962C8B-B14F-4D97-AF65-F5344CB8AC3E}">
        <p14:creationId xmlns:p14="http://schemas.microsoft.com/office/powerpoint/2010/main" val="232391709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Simple Exponential Smoothing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641139"/>
            <a:ext cx="4223982" cy="478613"/>
          </a:xfrm>
        </p:spPr>
        <p:txBody>
          <a:bodyPr/>
          <a:lstStyle/>
          <a:p>
            <a:pPr marL="101600" indent="0">
              <a:buNone/>
            </a:pPr>
            <a:r>
              <a:rPr lang="en-US" sz="2400" dirty="0">
                <a:latin typeface="+mn-lt"/>
              </a:rPr>
              <a:t>Given data for Periods 1 to </a:t>
            </a:r>
            <a:r>
              <a:rPr lang="en-US" sz="2400" i="1" dirty="0">
                <a:latin typeface="+mn-lt"/>
                <a:cs typeface="Times New Roman"/>
              </a:rPr>
              <a:t>n</a:t>
            </a:r>
            <a:endParaRPr lang="en-US" sz="2400" dirty="0">
              <a:latin typeface="+mn-lt"/>
            </a:endParaRPr>
          </a:p>
        </p:txBody>
      </p:sp>
      <p:graphicFrame>
        <p:nvGraphicFramePr>
          <p:cNvPr id="19" name="Object 18" descr="L sub 0 = start fraction 1 over n end fraction sum of d sub i from I = 1 to n"/>
          <p:cNvGraphicFramePr>
            <a:graphicFrameLocks noChangeAspect="1"/>
          </p:cNvGraphicFramePr>
          <p:nvPr>
            <p:extLst>
              <p:ext uri="{D42A27DB-BD31-4B8C-83A1-F6EECF244321}">
                <p14:modId xmlns:p14="http://schemas.microsoft.com/office/powerpoint/2010/main" val="2323692444"/>
              </p:ext>
            </p:extLst>
          </p:nvPr>
        </p:nvGraphicFramePr>
        <p:xfrm>
          <a:off x="6510966" y="1613500"/>
          <a:ext cx="1417426" cy="764961"/>
        </p:xfrm>
        <a:graphic>
          <a:graphicData uri="http://schemas.openxmlformats.org/presentationml/2006/ole">
            <mc:AlternateContent xmlns:mc="http://schemas.openxmlformats.org/markup-compatibility/2006">
              <mc:Choice xmlns:v="urn:schemas-microsoft-com:vml" Requires="v">
                <p:oleObj spid="_x0000_s45660" name="Equation" r:id="rId3" imgW="799920" imgH="431640" progId="Equation.DSMT4">
                  <p:embed/>
                </p:oleObj>
              </mc:Choice>
              <mc:Fallback>
                <p:oleObj name="Equation" r:id="rId3" imgW="799920" imgH="431640" progId="Equation.DSMT4">
                  <p:embed/>
                  <p:pic>
                    <p:nvPicPr>
                      <p:cNvPr id="0" name=""/>
                      <p:cNvPicPr/>
                      <p:nvPr/>
                    </p:nvPicPr>
                    <p:blipFill>
                      <a:blip r:embed="rId4"/>
                      <a:stretch>
                        <a:fillRect/>
                      </a:stretch>
                    </p:blipFill>
                    <p:spPr>
                      <a:xfrm>
                        <a:off x="6510966" y="1613500"/>
                        <a:ext cx="1417426" cy="764961"/>
                      </a:xfrm>
                      <a:prstGeom prst="rect">
                        <a:avLst/>
                      </a:prstGeom>
                    </p:spPr>
                  </p:pic>
                </p:oleObj>
              </mc:Fallback>
            </mc:AlternateContent>
          </a:graphicData>
        </a:graphic>
      </p:graphicFrame>
      <p:sp>
        <p:nvSpPr>
          <p:cNvPr id="4" name="Content Placeholder 3"/>
          <p:cNvSpPr>
            <a:spLocks noGrp="1"/>
          </p:cNvSpPr>
          <p:nvPr>
            <p:ph idx="13"/>
          </p:nvPr>
        </p:nvSpPr>
        <p:spPr>
          <a:xfrm>
            <a:off x="473720" y="2587086"/>
            <a:ext cx="2501492" cy="466276"/>
          </a:xfrm>
        </p:spPr>
        <p:txBody>
          <a:bodyPr/>
          <a:lstStyle/>
          <a:p>
            <a:pPr marL="101600" indent="0">
              <a:buNone/>
            </a:pPr>
            <a:r>
              <a:rPr lang="en-US" sz="2400" dirty="0">
                <a:latin typeface="+mn-lt"/>
              </a:rPr>
              <a:t>Current </a:t>
            </a:r>
            <a:r>
              <a:rPr lang="en-US" sz="2400" dirty="0" smtClean="0">
                <a:latin typeface="+mn-lt"/>
              </a:rPr>
              <a:t>forecast</a:t>
            </a:r>
            <a:endParaRPr lang="en-US" sz="2400" dirty="0">
              <a:latin typeface="+mn-lt"/>
            </a:endParaRPr>
          </a:p>
        </p:txBody>
      </p:sp>
      <p:graphicFrame>
        <p:nvGraphicFramePr>
          <p:cNvPr id="20" name="Object 19" descr="F sub start expression t + 1 end expression = L sub t and F sub start expression t + n end expression = L sub t"/>
          <p:cNvGraphicFramePr>
            <a:graphicFrameLocks noChangeAspect="1"/>
          </p:cNvGraphicFramePr>
          <p:nvPr>
            <p:extLst>
              <p:ext uri="{D42A27DB-BD31-4B8C-83A1-F6EECF244321}">
                <p14:modId xmlns:p14="http://schemas.microsoft.com/office/powerpoint/2010/main" val="2002055424"/>
              </p:ext>
            </p:extLst>
          </p:nvPr>
        </p:nvGraphicFramePr>
        <p:xfrm>
          <a:off x="4941914" y="2687649"/>
          <a:ext cx="2945095" cy="445477"/>
        </p:xfrm>
        <a:graphic>
          <a:graphicData uri="http://schemas.openxmlformats.org/presentationml/2006/ole">
            <mc:AlternateContent xmlns:mc="http://schemas.openxmlformats.org/markup-compatibility/2006">
              <mc:Choice xmlns:v="urn:schemas-microsoft-com:vml" Requires="v">
                <p:oleObj spid="_x0000_s45661" name="Equation" r:id="rId5" imgW="1511280" imgH="228600" progId="Equation.DSMT4">
                  <p:embed/>
                </p:oleObj>
              </mc:Choice>
              <mc:Fallback>
                <p:oleObj name="Equation" r:id="rId5" imgW="1511280" imgH="228600" progId="Equation.DSMT4">
                  <p:embed/>
                  <p:pic>
                    <p:nvPicPr>
                      <p:cNvPr id="0" name=""/>
                      <p:cNvPicPr/>
                      <p:nvPr/>
                    </p:nvPicPr>
                    <p:blipFill>
                      <a:blip r:embed="rId6"/>
                      <a:stretch>
                        <a:fillRect/>
                      </a:stretch>
                    </p:blipFill>
                    <p:spPr>
                      <a:xfrm>
                        <a:off x="4941914" y="2687649"/>
                        <a:ext cx="2945095" cy="445477"/>
                      </a:xfrm>
                      <a:prstGeom prst="rect">
                        <a:avLst/>
                      </a:prstGeom>
                    </p:spPr>
                  </p:pic>
                </p:oleObj>
              </mc:Fallback>
            </mc:AlternateContent>
          </a:graphicData>
        </a:graphic>
      </p:graphicFrame>
      <p:sp>
        <p:nvSpPr>
          <p:cNvPr id="5" name="Content Placeholder 4"/>
          <p:cNvSpPr>
            <a:spLocks noGrp="1"/>
          </p:cNvSpPr>
          <p:nvPr>
            <p:ph idx="14"/>
          </p:nvPr>
        </p:nvSpPr>
        <p:spPr>
          <a:xfrm>
            <a:off x="457200" y="3601267"/>
            <a:ext cx="3268639" cy="1207133"/>
          </a:xfrm>
        </p:spPr>
        <p:txBody>
          <a:bodyPr/>
          <a:lstStyle/>
          <a:p>
            <a:pPr marL="101600" indent="0">
              <a:buNone/>
            </a:pPr>
            <a:r>
              <a:rPr lang="en-US" sz="2400" dirty="0">
                <a:latin typeface="+mn-lt"/>
              </a:rPr>
              <a:t>Revised forecast using smoothing </a:t>
            </a:r>
            <a:r>
              <a:rPr lang="en-US" sz="2400" dirty="0" smtClean="0">
                <a:latin typeface="+mn-lt"/>
              </a:rPr>
              <a:t>constant (</a:t>
            </a:r>
            <a:r>
              <a:rPr lang="en-US" sz="2400" dirty="0">
                <a:latin typeface="+mn-lt"/>
              </a:rPr>
              <a:t>0 &lt; </a:t>
            </a:r>
            <a:r>
              <a:rPr lang="el-GR" sz="2400" i="1" dirty="0" smtClean="0">
                <a:latin typeface="+mn-lt"/>
              </a:rPr>
              <a:t>α</a:t>
            </a:r>
            <a:r>
              <a:rPr lang="en-US" sz="2400" dirty="0" smtClean="0">
                <a:latin typeface="+mn-lt"/>
              </a:rPr>
              <a:t> &lt; </a:t>
            </a:r>
            <a:r>
              <a:rPr lang="en-US" sz="2400" dirty="0">
                <a:latin typeface="+mn-lt"/>
              </a:rPr>
              <a:t>1</a:t>
            </a:r>
            <a:r>
              <a:rPr lang="en-US" sz="2400" dirty="0" smtClean="0">
                <a:latin typeface="+mn-lt"/>
              </a:rPr>
              <a:t>)</a:t>
            </a:r>
            <a:endParaRPr lang="en-US" sz="2400" dirty="0">
              <a:latin typeface="+mn-lt"/>
            </a:endParaRPr>
          </a:p>
        </p:txBody>
      </p:sp>
      <p:graphicFrame>
        <p:nvGraphicFramePr>
          <p:cNvPr id="21" name="Object 20" descr="L sub start expression t + 1 end expression = alpha d sub start expression t + 1 end expression + left parenthesis 1minus alpha right parenthesis L sub t"/>
          <p:cNvGraphicFramePr>
            <a:graphicFrameLocks noChangeAspect="1"/>
          </p:cNvGraphicFramePr>
          <p:nvPr>
            <p:extLst>
              <p:ext uri="{D42A27DB-BD31-4B8C-83A1-F6EECF244321}">
                <p14:modId xmlns:p14="http://schemas.microsoft.com/office/powerpoint/2010/main" val="2620939157"/>
              </p:ext>
            </p:extLst>
          </p:nvPr>
        </p:nvGraphicFramePr>
        <p:xfrm>
          <a:off x="5174837" y="4079718"/>
          <a:ext cx="2697608" cy="445477"/>
        </p:xfrm>
        <a:graphic>
          <a:graphicData uri="http://schemas.openxmlformats.org/presentationml/2006/ole">
            <mc:AlternateContent xmlns:mc="http://schemas.openxmlformats.org/markup-compatibility/2006">
              <mc:Choice xmlns:v="urn:schemas-microsoft-com:vml" Requires="v">
                <p:oleObj spid="_x0000_s45662" name="Equation" r:id="rId7" imgW="1384200" imgH="228600" progId="Equation.DSMT4">
                  <p:embed/>
                </p:oleObj>
              </mc:Choice>
              <mc:Fallback>
                <p:oleObj name="Equation" r:id="rId7" imgW="1384200" imgH="228600" progId="Equation.DSMT4">
                  <p:embed/>
                  <p:pic>
                    <p:nvPicPr>
                      <p:cNvPr id="0" name=""/>
                      <p:cNvPicPr/>
                      <p:nvPr/>
                    </p:nvPicPr>
                    <p:blipFill>
                      <a:blip r:embed="rId8"/>
                      <a:stretch>
                        <a:fillRect/>
                      </a:stretch>
                    </p:blipFill>
                    <p:spPr>
                      <a:xfrm>
                        <a:off x="5174837" y="4079718"/>
                        <a:ext cx="2697608" cy="445477"/>
                      </a:xfrm>
                      <a:prstGeom prst="rect">
                        <a:avLst/>
                      </a:prstGeom>
                    </p:spPr>
                  </p:pic>
                </p:oleObj>
              </mc:Fallback>
            </mc:AlternateContent>
          </a:graphicData>
        </a:graphic>
      </p:graphicFrame>
      <p:sp>
        <p:nvSpPr>
          <p:cNvPr id="6" name="Content Placeholder 5"/>
          <p:cNvSpPr>
            <a:spLocks noGrp="1"/>
          </p:cNvSpPr>
          <p:nvPr>
            <p:ph idx="15"/>
          </p:nvPr>
        </p:nvSpPr>
        <p:spPr>
          <a:xfrm>
            <a:off x="594360" y="5393381"/>
            <a:ext cx="989463" cy="379622"/>
          </a:xfrm>
        </p:spPr>
        <p:txBody>
          <a:bodyPr/>
          <a:lstStyle/>
          <a:p>
            <a:pPr marL="101600" indent="0">
              <a:buNone/>
            </a:pPr>
            <a:r>
              <a:rPr lang="en-US" sz="2400" dirty="0">
                <a:latin typeface="+mn-lt"/>
              </a:rPr>
              <a:t>Thus</a:t>
            </a:r>
          </a:p>
        </p:txBody>
      </p:sp>
      <p:graphicFrame>
        <p:nvGraphicFramePr>
          <p:cNvPr id="22" name="Object 21" descr="L sub start expression t + 1 end expression = sum from n = 0 to t minus 1 alpha left parenthesis 1 minus alpha right parenthesis to nth power D sub start expression t + 1 minus n end expression + left parenthesis 1 minus alpha right parenthesis to the t power d sub 1"/>
          <p:cNvGraphicFramePr>
            <a:graphicFrameLocks noChangeAspect="1"/>
          </p:cNvGraphicFramePr>
          <p:nvPr>
            <p:extLst>
              <p:ext uri="{D42A27DB-BD31-4B8C-83A1-F6EECF244321}">
                <p14:modId xmlns:p14="http://schemas.microsoft.com/office/powerpoint/2010/main" val="2248546419"/>
              </p:ext>
            </p:extLst>
          </p:nvPr>
        </p:nvGraphicFramePr>
        <p:xfrm>
          <a:off x="3569094" y="5287454"/>
          <a:ext cx="4380522" cy="841457"/>
        </p:xfrm>
        <a:graphic>
          <a:graphicData uri="http://schemas.openxmlformats.org/presentationml/2006/ole">
            <mc:AlternateContent xmlns:mc="http://schemas.openxmlformats.org/markup-compatibility/2006">
              <mc:Choice xmlns:v="urn:schemas-microsoft-com:vml" Requires="v">
                <p:oleObj spid="_x0000_s45663" name="Equation" r:id="rId9" imgW="2247840" imgH="431640" progId="Equation.DSMT4">
                  <p:embed/>
                </p:oleObj>
              </mc:Choice>
              <mc:Fallback>
                <p:oleObj name="Equation" r:id="rId9" imgW="2247840" imgH="431640" progId="Equation.DSMT4">
                  <p:embed/>
                  <p:pic>
                    <p:nvPicPr>
                      <p:cNvPr id="0" name=""/>
                      <p:cNvPicPr/>
                      <p:nvPr/>
                    </p:nvPicPr>
                    <p:blipFill>
                      <a:blip r:embed="rId10"/>
                      <a:stretch>
                        <a:fillRect/>
                      </a:stretch>
                    </p:blipFill>
                    <p:spPr>
                      <a:xfrm>
                        <a:off x="3569094" y="5287454"/>
                        <a:ext cx="4380522" cy="841457"/>
                      </a:xfrm>
                      <a:prstGeom prst="rect">
                        <a:avLst/>
                      </a:prstGeom>
                    </p:spPr>
                  </p:pic>
                </p:oleObj>
              </mc:Fallback>
            </mc:AlternateContent>
          </a:graphicData>
        </a:graphic>
      </p:graphicFrame>
    </p:spTree>
    <p:extLst>
      <p:ext uri="{BB962C8B-B14F-4D97-AF65-F5344CB8AC3E}">
        <p14:creationId xmlns:p14="http://schemas.microsoft.com/office/powerpoint/2010/main" val="380911534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kern="1200" dirty="0">
                <a:latin typeface="Times New Roman" panose="02020603050405020304" pitchFamily="18" charset="0"/>
              </a:rPr>
              <a:t>Simple Exponential Smoothing </a:t>
            </a:r>
            <a:r>
              <a:rPr lang="en-US" sz="2000" b="0" kern="1200" dirty="0" smtClean="0">
                <a:latin typeface="Times New Roman" panose="02020603050405020304" pitchFamily="18" charset="0"/>
              </a:rPr>
              <a:t>(3 </a:t>
            </a:r>
            <a:r>
              <a:rPr lang="en-US" sz="2000" b="0" kern="1200" dirty="0">
                <a:latin typeface="Times New Roman" panose="02020603050405020304" pitchFamily="18" charset="0"/>
              </a:rPr>
              <a:t>of 3)</a:t>
            </a:r>
            <a:endParaRPr lang="en-US" sz="2000" dirty="0"/>
          </a:p>
        </p:txBody>
      </p:sp>
      <p:sp>
        <p:nvSpPr>
          <p:cNvPr id="4" name="Content Placeholder 3"/>
          <p:cNvSpPr>
            <a:spLocks noGrp="1"/>
          </p:cNvSpPr>
          <p:nvPr>
            <p:ph type="body" idx="1"/>
          </p:nvPr>
        </p:nvSpPr>
        <p:spPr>
          <a:xfrm>
            <a:off x="457200" y="1600200"/>
            <a:ext cx="8229600" cy="553968"/>
          </a:xfrm>
        </p:spPr>
        <p:txBody>
          <a:bodyPr wrap="square" lIns="91425" tIns="91425" rIns="91425" bIns="91425">
            <a:spAutoFit/>
          </a:bodyPr>
          <a:lstStyle/>
          <a:p>
            <a:pPr marL="255651" indent="-255651" defTabSz="457200">
              <a:spcAft>
                <a:spcPct val="0"/>
              </a:spcAft>
            </a:pPr>
            <a:r>
              <a:rPr lang="en-US" sz="2400" dirty="0">
                <a:latin typeface="+mn-lt"/>
              </a:rPr>
              <a:t>Supermarket </a:t>
            </a:r>
            <a:r>
              <a:rPr lang="en-US" sz="2400" dirty="0" smtClean="0">
                <a:latin typeface="+mn-lt"/>
              </a:rPr>
              <a:t>data</a:t>
            </a:r>
            <a:endParaRPr lang="en-US" sz="2400" dirty="0">
              <a:latin typeface="+mn-lt"/>
            </a:endParaRPr>
          </a:p>
        </p:txBody>
      </p:sp>
      <p:graphicFrame>
        <p:nvGraphicFramePr>
          <p:cNvPr id="5" name="Object 4" descr="L sub 0 = sum from I = 1 to 4 of d sub I divided by 4 = 120.75"/>
          <p:cNvGraphicFramePr>
            <a:graphicFrameLocks noChangeAspect="1"/>
          </p:cNvGraphicFramePr>
          <p:nvPr>
            <p:extLst>
              <p:ext uri="{D42A27DB-BD31-4B8C-83A1-F6EECF244321}">
                <p14:modId xmlns:p14="http://schemas.microsoft.com/office/powerpoint/2010/main" val="3744062900"/>
              </p:ext>
            </p:extLst>
          </p:nvPr>
        </p:nvGraphicFramePr>
        <p:xfrm>
          <a:off x="2900363" y="2257425"/>
          <a:ext cx="2522537" cy="841375"/>
        </p:xfrm>
        <a:graphic>
          <a:graphicData uri="http://schemas.openxmlformats.org/presentationml/2006/ole">
            <mc:AlternateContent xmlns:mc="http://schemas.openxmlformats.org/markup-compatibility/2006">
              <mc:Choice xmlns:v="urn:schemas-microsoft-com:vml" Requires="v">
                <p:oleObj spid="_x0000_s40136" name="Equation" r:id="rId3" imgW="1295280" imgH="431640" progId="Equation.DSMT4">
                  <p:embed/>
                </p:oleObj>
              </mc:Choice>
              <mc:Fallback>
                <p:oleObj name="Equation" r:id="rId3" imgW="1295280" imgH="431640" progId="Equation.DSMT4">
                  <p:embed/>
                  <p:pic>
                    <p:nvPicPr>
                      <p:cNvPr id="0" name=""/>
                      <p:cNvPicPr/>
                      <p:nvPr/>
                    </p:nvPicPr>
                    <p:blipFill>
                      <a:blip r:embed="rId4"/>
                      <a:stretch>
                        <a:fillRect/>
                      </a:stretch>
                    </p:blipFill>
                    <p:spPr>
                      <a:xfrm>
                        <a:off x="2900363" y="2257425"/>
                        <a:ext cx="2522537" cy="841375"/>
                      </a:xfrm>
                      <a:prstGeom prst="rect">
                        <a:avLst/>
                      </a:prstGeom>
                    </p:spPr>
                  </p:pic>
                </p:oleObj>
              </mc:Fallback>
            </mc:AlternateContent>
          </a:graphicData>
        </a:graphic>
      </p:graphicFrame>
      <p:sp>
        <p:nvSpPr>
          <p:cNvPr id="7" name="Text Placeholder 6"/>
          <p:cNvSpPr>
            <a:spLocks noGrp="1"/>
          </p:cNvSpPr>
          <p:nvPr>
            <p:ph type="body" idx="2"/>
          </p:nvPr>
        </p:nvSpPr>
        <p:spPr>
          <a:xfrm>
            <a:off x="457200" y="3430135"/>
            <a:ext cx="8229600" cy="2179093"/>
          </a:xfrm>
        </p:spPr>
        <p:txBody>
          <a:bodyPr/>
          <a:lstStyle/>
          <a:p>
            <a:pPr marL="2511425" lvl="0" indent="95250">
              <a:buNone/>
            </a:pPr>
            <a:r>
              <a:rPr lang="en-US" sz="2400" i="1" kern="1200" dirty="0" smtClean="0">
                <a:solidFill>
                  <a:srgbClr val="000000"/>
                </a:solidFill>
                <a:latin typeface="+mn-lt"/>
                <a:cs typeface="Times New Roman"/>
              </a:rPr>
              <a:t>F</a:t>
            </a:r>
            <a:r>
              <a:rPr lang="en-US" sz="2400" kern="1200" baseline="-25000" dirty="0" smtClean="0">
                <a:solidFill>
                  <a:srgbClr val="000000"/>
                </a:solidFill>
                <a:latin typeface="+mn-lt"/>
              </a:rPr>
              <a:t>1</a:t>
            </a:r>
            <a:r>
              <a:rPr lang="en-US" sz="2400" kern="1200" dirty="0">
                <a:solidFill>
                  <a:srgbClr val="000000"/>
                </a:solidFill>
                <a:latin typeface="+mn-lt"/>
              </a:rPr>
              <a:t> </a:t>
            </a:r>
            <a:r>
              <a:rPr lang="en-US" sz="2400" kern="1200" dirty="0" smtClean="0">
                <a:solidFill>
                  <a:srgbClr val="000000"/>
                </a:solidFill>
                <a:latin typeface="+mn-lt"/>
              </a:rPr>
              <a:t>= </a:t>
            </a:r>
            <a:r>
              <a:rPr lang="en-US" sz="2400" i="1" kern="1200" dirty="0" smtClean="0">
                <a:solidFill>
                  <a:srgbClr val="000000"/>
                </a:solidFill>
                <a:latin typeface="+mn-lt"/>
              </a:rPr>
              <a:t>L</a:t>
            </a:r>
            <a:r>
              <a:rPr lang="en-US" sz="2400" kern="1200" baseline="-25000" dirty="0" smtClean="0">
                <a:solidFill>
                  <a:srgbClr val="000000"/>
                </a:solidFill>
                <a:latin typeface="+mn-lt"/>
              </a:rPr>
              <a:t>0</a:t>
            </a:r>
            <a:r>
              <a:rPr lang="en-US" sz="2400" kern="1200" dirty="0">
                <a:solidFill>
                  <a:srgbClr val="000000"/>
                </a:solidFill>
                <a:latin typeface="+mn-lt"/>
              </a:rPr>
              <a:t> </a:t>
            </a:r>
            <a:r>
              <a:rPr lang="en-US" sz="2400" kern="1200" dirty="0" smtClean="0">
                <a:solidFill>
                  <a:srgbClr val="000000"/>
                </a:solidFill>
                <a:latin typeface="+mn-lt"/>
              </a:rPr>
              <a:t>= 120.75</a:t>
            </a:r>
            <a:endParaRPr lang="en-US" sz="2400" kern="1200" baseline="-25000" dirty="0" smtClean="0">
              <a:solidFill>
                <a:srgbClr val="000000"/>
              </a:solidFill>
              <a:latin typeface="+mn-lt"/>
            </a:endParaRPr>
          </a:p>
          <a:p>
            <a:pPr marL="0" lvl="0" indent="0">
              <a:buNone/>
            </a:pPr>
            <a:r>
              <a:rPr lang="en-US" sz="2400" i="1" kern="1200" dirty="0" smtClean="0">
                <a:solidFill>
                  <a:srgbClr val="000000"/>
                </a:solidFill>
                <a:latin typeface="+mn-lt"/>
                <a:cs typeface="Times New Roman"/>
              </a:rPr>
              <a:t>E</a:t>
            </a:r>
            <a:r>
              <a:rPr lang="en-US" sz="2400" kern="1200" baseline="-25000" dirty="0" smtClean="0">
                <a:solidFill>
                  <a:srgbClr val="000000"/>
                </a:solidFill>
                <a:latin typeface="+mn-lt"/>
              </a:rPr>
              <a:t>1</a:t>
            </a:r>
            <a:r>
              <a:rPr lang="en-US" sz="2400" kern="1200" dirty="0" smtClean="0">
                <a:solidFill>
                  <a:srgbClr val="000000"/>
                </a:solidFill>
                <a:latin typeface="+mn-lt"/>
              </a:rPr>
              <a:t> </a:t>
            </a:r>
            <a:r>
              <a:rPr lang="en-US" sz="2400" kern="1200" dirty="0">
                <a:solidFill>
                  <a:srgbClr val="000000"/>
                </a:solidFill>
                <a:latin typeface="+mn-lt"/>
              </a:rPr>
              <a:t>= </a:t>
            </a:r>
            <a:r>
              <a:rPr lang="en-US" sz="2400" i="1" kern="1200" dirty="0" smtClean="0">
                <a:solidFill>
                  <a:srgbClr val="000000"/>
                </a:solidFill>
                <a:latin typeface="+mn-lt"/>
                <a:cs typeface="Times New Roman"/>
              </a:rPr>
              <a:t>F</a:t>
            </a:r>
            <a:r>
              <a:rPr lang="en-US" sz="2400" kern="1200" baseline="-25000" dirty="0" smtClean="0">
                <a:solidFill>
                  <a:srgbClr val="000000"/>
                </a:solidFill>
                <a:latin typeface="+mn-lt"/>
              </a:rPr>
              <a:t>1</a:t>
            </a:r>
            <a:r>
              <a:rPr lang="en-US" sz="2400" kern="1200" dirty="0" smtClean="0">
                <a:solidFill>
                  <a:srgbClr val="000000"/>
                </a:solidFill>
                <a:latin typeface="+mn-lt"/>
              </a:rPr>
              <a:t>−</a:t>
            </a:r>
            <a:r>
              <a:rPr lang="en-US" sz="2400" i="1" kern="1200" dirty="0" smtClean="0">
                <a:solidFill>
                  <a:srgbClr val="000000"/>
                </a:solidFill>
                <a:latin typeface="+mn-lt"/>
                <a:cs typeface="Times New Roman"/>
              </a:rPr>
              <a:t>D</a:t>
            </a:r>
            <a:r>
              <a:rPr lang="en-US" sz="2400" kern="1200" baseline="-25000" dirty="0" smtClean="0">
                <a:solidFill>
                  <a:srgbClr val="000000"/>
                </a:solidFill>
                <a:latin typeface="+mn-lt"/>
              </a:rPr>
              <a:t>1</a:t>
            </a:r>
            <a:r>
              <a:rPr lang="en-US" sz="2400" kern="1200" dirty="0" smtClean="0">
                <a:solidFill>
                  <a:srgbClr val="000000"/>
                </a:solidFill>
                <a:latin typeface="+mn-lt"/>
              </a:rPr>
              <a:t> </a:t>
            </a:r>
            <a:r>
              <a:rPr lang="en-US" sz="2400" kern="1200" dirty="0">
                <a:solidFill>
                  <a:srgbClr val="000000"/>
                </a:solidFill>
                <a:latin typeface="+mn-lt"/>
              </a:rPr>
              <a:t>= </a:t>
            </a:r>
            <a:r>
              <a:rPr lang="en-US" sz="2400" kern="1200" dirty="0" smtClean="0">
                <a:solidFill>
                  <a:srgbClr val="000000"/>
                </a:solidFill>
                <a:latin typeface="+mn-lt"/>
              </a:rPr>
              <a:t>120.75−120 </a:t>
            </a:r>
            <a:r>
              <a:rPr lang="en-US" sz="2400" kern="1200" dirty="0">
                <a:solidFill>
                  <a:srgbClr val="000000"/>
                </a:solidFill>
                <a:latin typeface="+mn-lt"/>
              </a:rPr>
              <a:t>= </a:t>
            </a:r>
            <a:r>
              <a:rPr lang="en-US" sz="2400" kern="1200" dirty="0" smtClean="0">
                <a:solidFill>
                  <a:srgbClr val="000000"/>
                </a:solidFill>
                <a:latin typeface="+mn-lt"/>
              </a:rPr>
              <a:t>0.75</a:t>
            </a:r>
          </a:p>
          <a:p>
            <a:pPr marL="0" lvl="0" indent="0">
              <a:buNone/>
            </a:pPr>
            <a:r>
              <a:rPr lang="en-US" sz="2400" i="1" kern="1200" dirty="0" smtClean="0">
                <a:solidFill>
                  <a:srgbClr val="000000"/>
                </a:solidFill>
                <a:latin typeface="+mn-lt"/>
              </a:rPr>
              <a:t>L</a:t>
            </a:r>
            <a:r>
              <a:rPr lang="en-US" sz="2400" kern="1200" baseline="-25000" dirty="0" smtClean="0">
                <a:solidFill>
                  <a:srgbClr val="000000"/>
                </a:solidFill>
                <a:latin typeface="+mn-lt"/>
              </a:rPr>
              <a:t>1</a:t>
            </a:r>
            <a:r>
              <a:rPr lang="en-US" sz="2400" kern="1200" dirty="0" smtClean="0">
                <a:solidFill>
                  <a:srgbClr val="000000"/>
                </a:solidFill>
                <a:latin typeface="+mn-lt"/>
              </a:rPr>
              <a:t> = </a:t>
            </a:r>
            <a:r>
              <a:rPr lang="el-GR" sz="2400" i="1" kern="1200" dirty="0" smtClean="0">
                <a:solidFill>
                  <a:srgbClr val="000000"/>
                </a:solidFill>
                <a:latin typeface="+mn-lt"/>
              </a:rPr>
              <a:t>α</a:t>
            </a:r>
            <a:r>
              <a:rPr lang="en-US" sz="2400" i="1" kern="1200" dirty="0" smtClean="0">
                <a:solidFill>
                  <a:srgbClr val="000000"/>
                </a:solidFill>
                <a:latin typeface="+mn-lt"/>
              </a:rPr>
              <a:t>D</a:t>
            </a:r>
            <a:r>
              <a:rPr lang="en-US" sz="2400" kern="1200" baseline="-25000" dirty="0" smtClean="0">
                <a:solidFill>
                  <a:srgbClr val="000000"/>
                </a:solidFill>
                <a:latin typeface="+mn-lt"/>
              </a:rPr>
              <a:t>1</a:t>
            </a:r>
            <a:r>
              <a:rPr lang="en-US" sz="2400" kern="1200" dirty="0" smtClean="0">
                <a:solidFill>
                  <a:srgbClr val="000000"/>
                </a:solidFill>
                <a:latin typeface="+mn-lt"/>
              </a:rPr>
              <a:t>+(1−</a:t>
            </a:r>
            <a:r>
              <a:rPr lang="el-GR" sz="2400" i="1" kern="1200" dirty="0" smtClean="0">
                <a:solidFill>
                  <a:srgbClr val="000000"/>
                </a:solidFill>
                <a:latin typeface="+mn-lt"/>
              </a:rPr>
              <a:t>α</a:t>
            </a:r>
            <a:r>
              <a:rPr lang="en-US" sz="2400" kern="1200" dirty="0" smtClean="0">
                <a:solidFill>
                  <a:srgbClr val="000000"/>
                </a:solidFill>
                <a:latin typeface="+mn-lt"/>
              </a:rPr>
              <a:t>)</a:t>
            </a:r>
            <a:r>
              <a:rPr lang="en-US" sz="2400" i="1" kern="1200" dirty="0" smtClean="0">
                <a:solidFill>
                  <a:srgbClr val="000000"/>
                </a:solidFill>
                <a:latin typeface="+mn-lt"/>
              </a:rPr>
              <a:t>L</a:t>
            </a:r>
            <a:r>
              <a:rPr lang="en-US" sz="2400" kern="1200" baseline="-25000" dirty="0" smtClean="0">
                <a:solidFill>
                  <a:srgbClr val="000000"/>
                </a:solidFill>
                <a:latin typeface="+mn-lt"/>
              </a:rPr>
              <a:t>0</a:t>
            </a:r>
          </a:p>
          <a:p>
            <a:pPr marL="0" lvl="0" indent="355600">
              <a:buNone/>
            </a:pPr>
            <a:r>
              <a:rPr lang="en-US" sz="2400" kern="1200" dirty="0" smtClean="0">
                <a:solidFill>
                  <a:srgbClr val="000000"/>
                </a:solidFill>
                <a:latin typeface="+mn-lt"/>
              </a:rPr>
              <a:t>= 0.1×120+0.9 ×120.75=120.68</a:t>
            </a:r>
            <a:endParaRPr lang="en-US" sz="2400" kern="1200" dirty="0">
              <a:solidFill>
                <a:srgbClr val="000000"/>
              </a:solidFill>
              <a:latin typeface="+mn-lt"/>
            </a:endParaRPr>
          </a:p>
        </p:txBody>
      </p:sp>
    </p:spTree>
    <p:extLst>
      <p:ext uri="{BB962C8B-B14F-4D97-AF65-F5344CB8AC3E}">
        <p14:creationId xmlns:p14="http://schemas.microsoft.com/office/powerpoint/2010/main" val="164459133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Trend-Corrected Exponential Smoothing (Holt’s Model) </a:t>
            </a:r>
            <a:r>
              <a:rPr lang="en-US" sz="2000" b="0" kern="1200" dirty="0" smtClean="0">
                <a:latin typeface="Times New Roman" panose="02020603050405020304" pitchFamily="18" charset="0"/>
                <a:ea typeface="+mj-ea"/>
                <a:cs typeface="+mj-cs"/>
              </a:rPr>
              <a:t>(1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854323"/>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Appropriate when the demand is assumed to have a level and trend in the systematic component of demand but no seasonality</a:t>
            </a:r>
          </a:p>
          <a:p>
            <a:pPr marL="627063" lvl="0" indent="96838" defTabSz="457200">
              <a:spcAft>
                <a:spcPct val="0"/>
              </a:spcAft>
              <a:buNone/>
              <a:tabLst/>
            </a:pPr>
            <a:r>
              <a:rPr lang="en-US" sz="2400" kern="1200" dirty="0" smtClean="0">
                <a:solidFill>
                  <a:srgbClr val="000000"/>
                </a:solidFill>
                <a:latin typeface="+mn-lt"/>
                <a:ea typeface="+mn-ea"/>
                <a:cs typeface="+mn-cs"/>
              </a:rPr>
              <a:t>Systematic </a:t>
            </a:r>
            <a:r>
              <a:rPr lang="en-US" sz="2400" kern="1200" dirty="0">
                <a:solidFill>
                  <a:srgbClr val="000000"/>
                </a:solidFill>
                <a:latin typeface="+mn-lt"/>
                <a:ea typeface="+mn-ea"/>
                <a:cs typeface="+mn-cs"/>
              </a:rPr>
              <a:t>component of </a:t>
            </a:r>
            <a:r>
              <a:rPr lang="en-US" sz="2400" kern="1200" dirty="0" smtClean="0">
                <a:solidFill>
                  <a:srgbClr val="000000"/>
                </a:solidFill>
                <a:latin typeface="+mn-lt"/>
                <a:ea typeface="+mn-ea"/>
                <a:cs typeface="+mn-cs"/>
              </a:rPr>
              <a:t>demand = </a:t>
            </a:r>
            <a:r>
              <a:rPr lang="en-US" sz="2400" kern="1200" dirty="0">
                <a:solidFill>
                  <a:srgbClr val="000000"/>
                </a:solidFill>
                <a:latin typeface="+mn-lt"/>
                <a:ea typeface="+mn-ea"/>
                <a:cs typeface="+mn-cs"/>
              </a:rPr>
              <a:t>level + trend</a:t>
            </a:r>
          </a:p>
        </p:txBody>
      </p:sp>
    </p:spTree>
    <p:extLst>
      <p:ext uri="{BB962C8B-B14F-4D97-AF65-F5344CB8AC3E}">
        <p14:creationId xmlns:p14="http://schemas.microsoft.com/office/powerpoint/2010/main" val="35359383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Trend-Corrected Exponential Smoothing (Holt’s Model) </a:t>
            </a:r>
            <a:r>
              <a:rPr lang="en-US" sz="2000" b="0" kern="1200" dirty="0" smtClean="0">
                <a:latin typeface="Times New Roman" panose="02020603050405020304" pitchFamily="18" charset="0"/>
                <a:ea typeface="+mj-ea"/>
                <a:cs typeface="+mj-cs"/>
              </a:rPr>
              <a:t>(2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800189"/>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000" kern="1200" dirty="0">
                <a:solidFill>
                  <a:srgbClr val="000000"/>
                </a:solidFill>
                <a:latin typeface="+mn-lt"/>
                <a:ea typeface="+mn-ea"/>
                <a:cs typeface="+mn-cs"/>
              </a:rPr>
              <a:t>Obtain initial estimate of level and trend by running a linear </a:t>
            </a:r>
            <a:r>
              <a:rPr lang="en-US" sz="2000" kern="1200" dirty="0" smtClean="0">
                <a:solidFill>
                  <a:srgbClr val="000000"/>
                </a:solidFill>
                <a:latin typeface="+mn-lt"/>
                <a:ea typeface="+mn-ea"/>
                <a:cs typeface="+mn-cs"/>
              </a:rPr>
              <a:t>regression</a:t>
            </a:r>
          </a:p>
        </p:txBody>
      </p:sp>
      <p:sp>
        <p:nvSpPr>
          <p:cNvPr id="6" name="Content Placeholder 5"/>
          <p:cNvSpPr>
            <a:spLocks noGrp="1"/>
          </p:cNvSpPr>
          <p:nvPr>
            <p:ph sz="quarter" idx="14"/>
          </p:nvPr>
        </p:nvSpPr>
        <p:spPr>
          <a:xfrm>
            <a:off x="457200" y="2469936"/>
            <a:ext cx="8232775" cy="967804"/>
          </a:xfrm>
        </p:spPr>
        <p:txBody>
          <a:bodyPr/>
          <a:lstStyle/>
          <a:p>
            <a:pPr marL="723900" lvl="0" indent="1965325" defTabSz="457200">
              <a:spcAft>
                <a:spcPct val="0"/>
              </a:spcAft>
              <a:buNone/>
            </a:pPr>
            <a:r>
              <a:rPr lang="en-US" sz="2000" i="1" kern="1200" dirty="0" smtClean="0">
                <a:solidFill>
                  <a:srgbClr val="000000"/>
                </a:solidFill>
                <a:latin typeface="+mn-lt"/>
                <a:cs typeface="Times New Roman"/>
              </a:rPr>
              <a:t>D</a:t>
            </a:r>
            <a:r>
              <a:rPr lang="en-US" sz="2000" i="1" kern="1200" baseline="-25000" dirty="0" smtClean="0">
                <a:solidFill>
                  <a:srgbClr val="000000"/>
                </a:solidFill>
                <a:latin typeface="+mn-lt"/>
                <a:cs typeface="Times New Roman"/>
              </a:rPr>
              <a:t>t</a:t>
            </a:r>
            <a:r>
              <a:rPr lang="en-US" sz="2000" kern="1200" dirty="0" smtClean="0">
                <a:solidFill>
                  <a:srgbClr val="000000"/>
                </a:solidFill>
                <a:latin typeface="+mn-lt"/>
              </a:rPr>
              <a:t> </a:t>
            </a:r>
            <a:r>
              <a:rPr lang="en-US" sz="2000" kern="1200" dirty="0">
                <a:solidFill>
                  <a:srgbClr val="000000"/>
                </a:solidFill>
                <a:latin typeface="+mn-lt"/>
              </a:rPr>
              <a:t>= </a:t>
            </a:r>
            <a:r>
              <a:rPr lang="en-US" sz="2000" i="1" kern="1200" dirty="0">
                <a:solidFill>
                  <a:srgbClr val="000000"/>
                </a:solidFill>
                <a:latin typeface="+mn-lt"/>
                <a:cs typeface="Times New Roman"/>
              </a:rPr>
              <a:t>at</a:t>
            </a:r>
            <a:r>
              <a:rPr lang="en-US" sz="2000" kern="1200" dirty="0">
                <a:solidFill>
                  <a:srgbClr val="000000"/>
                </a:solidFill>
                <a:latin typeface="+mn-lt"/>
              </a:rPr>
              <a:t> + </a:t>
            </a:r>
            <a:r>
              <a:rPr lang="en-US" sz="2000" i="1" kern="1200" dirty="0">
                <a:solidFill>
                  <a:srgbClr val="000000"/>
                </a:solidFill>
                <a:latin typeface="+mn-lt"/>
                <a:cs typeface="Times New Roman"/>
              </a:rPr>
              <a:t>b</a:t>
            </a:r>
          </a:p>
          <a:p>
            <a:pPr marL="0" lvl="0" indent="2511425" defTabSz="457200">
              <a:spcAft>
                <a:spcPct val="0"/>
              </a:spcAft>
              <a:buNone/>
            </a:pPr>
            <a:r>
              <a:rPr lang="en-US" sz="2000" i="1" kern="1200" dirty="0">
                <a:solidFill>
                  <a:srgbClr val="000000"/>
                </a:solidFill>
                <a:latin typeface="+mn-lt"/>
                <a:cs typeface="Times New Roman"/>
              </a:rPr>
              <a:t>T</a:t>
            </a:r>
            <a:r>
              <a:rPr lang="en-US" sz="2000" kern="1200" baseline="-25000" dirty="0">
                <a:solidFill>
                  <a:srgbClr val="000000"/>
                </a:solidFill>
                <a:latin typeface="+mn-lt"/>
              </a:rPr>
              <a:t>0</a:t>
            </a:r>
            <a:r>
              <a:rPr lang="en-US" sz="2000" kern="1200" dirty="0">
                <a:solidFill>
                  <a:srgbClr val="000000"/>
                </a:solidFill>
                <a:latin typeface="+mn-lt"/>
              </a:rPr>
              <a:t> = </a:t>
            </a:r>
            <a:r>
              <a:rPr lang="en-US" sz="2000" i="1" kern="1200" dirty="0">
                <a:solidFill>
                  <a:srgbClr val="000000"/>
                </a:solidFill>
                <a:latin typeface="+mn-lt"/>
                <a:cs typeface="Times New Roman"/>
              </a:rPr>
              <a:t>a</a:t>
            </a:r>
            <a:r>
              <a:rPr lang="en-US" sz="2000" kern="1200" dirty="0">
                <a:solidFill>
                  <a:srgbClr val="000000"/>
                </a:solidFill>
                <a:latin typeface="+mn-lt"/>
                <a:cs typeface="Times New Roman"/>
              </a:rPr>
              <a:t>, </a:t>
            </a:r>
            <a:r>
              <a:rPr lang="en-US" sz="2000" i="1" kern="1200" dirty="0">
                <a:solidFill>
                  <a:srgbClr val="000000"/>
                </a:solidFill>
                <a:latin typeface="+mn-lt"/>
                <a:cs typeface="Times New Roman"/>
              </a:rPr>
              <a:t>L</a:t>
            </a:r>
            <a:r>
              <a:rPr lang="en-US" sz="2000" kern="1200" baseline="-25000" dirty="0">
                <a:solidFill>
                  <a:srgbClr val="000000"/>
                </a:solidFill>
                <a:latin typeface="+mn-lt"/>
              </a:rPr>
              <a:t>0</a:t>
            </a:r>
            <a:r>
              <a:rPr lang="en-US" sz="2000" kern="1200" dirty="0">
                <a:solidFill>
                  <a:srgbClr val="000000"/>
                </a:solidFill>
                <a:latin typeface="+mn-lt"/>
              </a:rPr>
              <a:t> = </a:t>
            </a:r>
            <a:r>
              <a:rPr lang="en-US" sz="2000" i="1" kern="1200" dirty="0" smtClean="0">
                <a:solidFill>
                  <a:srgbClr val="000000"/>
                </a:solidFill>
                <a:latin typeface="+mn-lt"/>
                <a:cs typeface="Times New Roman"/>
              </a:rPr>
              <a:t>b</a:t>
            </a:r>
            <a:endParaRPr lang="en-US" sz="2000" i="1" kern="1200" dirty="0">
              <a:solidFill>
                <a:srgbClr val="000000"/>
              </a:solidFill>
              <a:latin typeface="+mn-lt"/>
              <a:cs typeface="Times New Roman"/>
            </a:endParaRPr>
          </a:p>
        </p:txBody>
      </p:sp>
      <p:sp>
        <p:nvSpPr>
          <p:cNvPr id="7" name="Content Placeholder 6"/>
          <p:cNvSpPr>
            <a:spLocks noGrp="1"/>
          </p:cNvSpPr>
          <p:nvPr>
            <p:ph sz="quarter" idx="15"/>
          </p:nvPr>
        </p:nvSpPr>
        <p:spPr>
          <a:xfrm>
            <a:off x="457200" y="3505201"/>
            <a:ext cx="8229600" cy="550863"/>
          </a:xfrm>
        </p:spPr>
        <p:txBody>
          <a:bodyPr/>
          <a:lstStyle/>
          <a:p>
            <a:pPr marL="255651" lvl="0" indent="-255651" defTabSz="457200">
              <a:spcAft>
                <a:spcPct val="0"/>
              </a:spcAft>
              <a:buFont typeface="Arial" panose="020B0604020202020204" pitchFamily="34" charset="0"/>
            </a:pPr>
            <a:r>
              <a:rPr lang="en-US" sz="2000" kern="1200" dirty="0" smtClean="0">
                <a:solidFill>
                  <a:srgbClr val="000000"/>
                </a:solidFill>
                <a:latin typeface="+mn-lt"/>
              </a:rPr>
              <a:t>In </a:t>
            </a:r>
            <a:r>
              <a:rPr lang="en-US" sz="2000" kern="1200" dirty="0">
                <a:solidFill>
                  <a:srgbClr val="000000"/>
                </a:solidFill>
                <a:latin typeface="+mn-lt"/>
              </a:rPr>
              <a:t>Period </a:t>
            </a:r>
            <a:r>
              <a:rPr lang="en-US" sz="2000" i="1" kern="1200" dirty="0">
                <a:solidFill>
                  <a:srgbClr val="000000"/>
                </a:solidFill>
                <a:latin typeface="+mn-lt"/>
                <a:cs typeface="Times New Roman"/>
              </a:rPr>
              <a:t>t</a:t>
            </a:r>
            <a:r>
              <a:rPr lang="en-US" sz="2000" kern="1200" dirty="0">
                <a:solidFill>
                  <a:srgbClr val="000000"/>
                </a:solidFill>
                <a:latin typeface="+mn-lt"/>
              </a:rPr>
              <a:t>, the forecast for future periods </a:t>
            </a:r>
            <a:r>
              <a:rPr lang="en-US" sz="2000" kern="1200" dirty="0" smtClean="0">
                <a:solidFill>
                  <a:srgbClr val="000000"/>
                </a:solidFill>
                <a:latin typeface="+mn-lt"/>
              </a:rPr>
              <a:t>is</a:t>
            </a:r>
            <a:endParaRPr lang="en-US" sz="2000" i="1" kern="1200" dirty="0">
              <a:solidFill>
                <a:srgbClr val="000000"/>
              </a:solidFill>
              <a:latin typeface="+mn-lt"/>
              <a:cs typeface="Times New Roman"/>
            </a:endParaRPr>
          </a:p>
        </p:txBody>
      </p:sp>
      <p:sp>
        <p:nvSpPr>
          <p:cNvPr id="8" name="Content Placeholder 7"/>
          <p:cNvSpPr>
            <a:spLocks noGrp="1"/>
          </p:cNvSpPr>
          <p:nvPr>
            <p:ph sz="quarter" idx="16"/>
          </p:nvPr>
        </p:nvSpPr>
        <p:spPr>
          <a:xfrm>
            <a:off x="457200" y="4099036"/>
            <a:ext cx="8229600" cy="556434"/>
          </a:xfrm>
        </p:spPr>
        <p:txBody>
          <a:bodyPr/>
          <a:lstStyle/>
          <a:p>
            <a:pPr marL="1433513" lvl="0" indent="0" defTabSz="457200">
              <a:spcAft>
                <a:spcPct val="0"/>
              </a:spcAft>
              <a:buNone/>
            </a:pPr>
            <a:r>
              <a:rPr lang="en-US" sz="2000" i="1" kern="1200" dirty="0" smtClean="0">
                <a:solidFill>
                  <a:srgbClr val="000000"/>
                </a:solidFill>
                <a:latin typeface="+mn-lt"/>
                <a:cs typeface="Times New Roman"/>
              </a:rPr>
              <a:t>F</a:t>
            </a:r>
            <a:r>
              <a:rPr lang="en-US" sz="2000" i="1" kern="1200" baseline="-25000" dirty="0" smtClean="0">
                <a:solidFill>
                  <a:srgbClr val="000000"/>
                </a:solidFill>
                <a:latin typeface="+mn-lt"/>
                <a:cs typeface="Times New Roman"/>
              </a:rPr>
              <a:t>t</a:t>
            </a:r>
            <a:r>
              <a:rPr lang="en-US" sz="2000" kern="1200" baseline="-25000" dirty="0" smtClean="0">
                <a:solidFill>
                  <a:srgbClr val="000000"/>
                </a:solidFill>
                <a:latin typeface="+mn-lt"/>
              </a:rPr>
              <a:t>+1</a:t>
            </a:r>
            <a:r>
              <a:rPr lang="en-US" sz="2000" kern="1200" dirty="0" smtClean="0">
                <a:solidFill>
                  <a:srgbClr val="000000"/>
                </a:solidFill>
                <a:latin typeface="+mn-lt"/>
              </a:rPr>
              <a:t> </a:t>
            </a:r>
            <a:r>
              <a:rPr lang="en-US" sz="2000" kern="1200" dirty="0">
                <a:solidFill>
                  <a:srgbClr val="000000"/>
                </a:solidFill>
                <a:latin typeface="+mn-lt"/>
              </a:rPr>
              <a:t>= </a:t>
            </a:r>
            <a:r>
              <a:rPr lang="en-US" sz="2000" i="1" kern="1200" dirty="0">
                <a:solidFill>
                  <a:srgbClr val="000000"/>
                </a:solidFill>
                <a:latin typeface="+mn-lt"/>
                <a:cs typeface="Times New Roman"/>
              </a:rPr>
              <a:t>L</a:t>
            </a:r>
            <a:r>
              <a:rPr lang="en-US" sz="2000" i="1" kern="1200" baseline="-25000" dirty="0">
                <a:solidFill>
                  <a:srgbClr val="000000"/>
                </a:solidFill>
                <a:latin typeface="+mn-lt"/>
                <a:cs typeface="Times New Roman"/>
              </a:rPr>
              <a:t>t</a:t>
            </a:r>
            <a:r>
              <a:rPr lang="en-US" sz="2000" kern="1200" dirty="0">
                <a:solidFill>
                  <a:srgbClr val="000000"/>
                </a:solidFill>
                <a:latin typeface="+mn-lt"/>
              </a:rPr>
              <a:t> + </a:t>
            </a:r>
            <a:r>
              <a:rPr lang="en-US" sz="2000" i="1" kern="1200" dirty="0">
                <a:solidFill>
                  <a:srgbClr val="000000"/>
                </a:solidFill>
                <a:latin typeface="+mn-lt"/>
                <a:cs typeface="Times New Roman"/>
              </a:rPr>
              <a:t>T</a:t>
            </a:r>
            <a:r>
              <a:rPr lang="en-US" sz="2000" i="1" kern="1200" baseline="-25000" dirty="0">
                <a:solidFill>
                  <a:srgbClr val="000000"/>
                </a:solidFill>
                <a:latin typeface="+mn-lt"/>
                <a:cs typeface="Times New Roman"/>
              </a:rPr>
              <a:t>t</a:t>
            </a:r>
            <a:r>
              <a:rPr lang="en-US" sz="2000" i="1" kern="1200" dirty="0">
                <a:solidFill>
                  <a:srgbClr val="000000"/>
                </a:solidFill>
                <a:latin typeface="+mn-lt"/>
                <a:cs typeface="Times New Roman"/>
              </a:rPr>
              <a:t> </a:t>
            </a:r>
            <a:r>
              <a:rPr lang="en-US" sz="2000" kern="1200" dirty="0">
                <a:solidFill>
                  <a:srgbClr val="000000"/>
                </a:solidFill>
                <a:latin typeface="+mn-lt"/>
                <a:cs typeface="Times New Roman"/>
              </a:rPr>
              <a:t>and </a:t>
            </a:r>
            <a:r>
              <a:rPr lang="en-US" sz="2000" i="1" kern="1200" dirty="0">
                <a:solidFill>
                  <a:srgbClr val="000000"/>
                </a:solidFill>
                <a:latin typeface="+mn-lt"/>
                <a:cs typeface="Times New Roman"/>
              </a:rPr>
              <a:t>F</a:t>
            </a:r>
            <a:r>
              <a:rPr lang="en-US" sz="2000" i="1" kern="1200" baseline="-25000" dirty="0">
                <a:solidFill>
                  <a:srgbClr val="000000"/>
                </a:solidFill>
                <a:latin typeface="+mn-lt"/>
                <a:cs typeface="Times New Roman"/>
              </a:rPr>
              <a:t>t</a:t>
            </a:r>
            <a:r>
              <a:rPr lang="en-US" sz="2000" kern="1200" baseline="-25000" dirty="0">
                <a:solidFill>
                  <a:srgbClr val="000000"/>
                </a:solidFill>
                <a:latin typeface="+mn-lt"/>
              </a:rPr>
              <a:t>+</a:t>
            </a:r>
            <a:r>
              <a:rPr lang="en-US" sz="2000" i="1" kern="1200" baseline="-25000" dirty="0">
                <a:solidFill>
                  <a:srgbClr val="000000"/>
                </a:solidFill>
                <a:latin typeface="+mn-lt"/>
                <a:cs typeface="Times New Roman"/>
              </a:rPr>
              <a:t>n</a:t>
            </a:r>
            <a:r>
              <a:rPr lang="en-US" sz="2000" kern="1200" dirty="0">
                <a:solidFill>
                  <a:srgbClr val="000000"/>
                </a:solidFill>
                <a:latin typeface="+mn-lt"/>
              </a:rPr>
              <a:t> = </a:t>
            </a:r>
            <a:r>
              <a:rPr lang="en-US" sz="2000" i="1" kern="1200" dirty="0">
                <a:solidFill>
                  <a:srgbClr val="000000"/>
                </a:solidFill>
                <a:latin typeface="+mn-lt"/>
                <a:cs typeface="Times New Roman"/>
              </a:rPr>
              <a:t>L</a:t>
            </a:r>
            <a:r>
              <a:rPr lang="en-US" sz="2000" i="1" kern="1200" baseline="-25000" dirty="0">
                <a:solidFill>
                  <a:srgbClr val="000000"/>
                </a:solidFill>
                <a:latin typeface="+mn-lt"/>
                <a:cs typeface="Times New Roman"/>
              </a:rPr>
              <a:t>t</a:t>
            </a:r>
            <a:r>
              <a:rPr lang="en-US" sz="2000" kern="1200" dirty="0">
                <a:solidFill>
                  <a:srgbClr val="000000"/>
                </a:solidFill>
                <a:latin typeface="+mn-lt"/>
              </a:rPr>
              <a:t> + </a:t>
            </a:r>
            <a:r>
              <a:rPr lang="en-US" sz="2000" i="1" kern="1200" dirty="0" smtClean="0">
                <a:solidFill>
                  <a:srgbClr val="000000"/>
                </a:solidFill>
                <a:latin typeface="+mn-lt"/>
                <a:cs typeface="Times New Roman"/>
              </a:rPr>
              <a:t>nT</a:t>
            </a:r>
            <a:r>
              <a:rPr lang="en-US" sz="2000" i="1" kern="1200" baseline="-25000" dirty="0" smtClean="0">
                <a:solidFill>
                  <a:srgbClr val="000000"/>
                </a:solidFill>
                <a:latin typeface="+mn-lt"/>
                <a:cs typeface="Times New Roman"/>
              </a:rPr>
              <a:t>t</a:t>
            </a:r>
            <a:endParaRPr lang="en-US" sz="2000" i="1" kern="1200" baseline="-25000" dirty="0">
              <a:solidFill>
                <a:srgbClr val="000000"/>
              </a:solidFill>
              <a:latin typeface="+mn-lt"/>
              <a:cs typeface="Times New Roman"/>
            </a:endParaRPr>
          </a:p>
        </p:txBody>
      </p:sp>
      <p:sp>
        <p:nvSpPr>
          <p:cNvPr id="9" name="Content Placeholder 8"/>
          <p:cNvSpPr>
            <a:spLocks noGrp="1"/>
          </p:cNvSpPr>
          <p:nvPr>
            <p:ph sz="quarter" idx="17"/>
          </p:nvPr>
        </p:nvSpPr>
        <p:spPr>
          <a:xfrm>
            <a:off x="457200" y="4710955"/>
            <a:ext cx="8229600" cy="500063"/>
          </a:xfrm>
        </p:spPr>
        <p:txBody>
          <a:bodyPr/>
          <a:lstStyle/>
          <a:p>
            <a:pPr lvl="0"/>
            <a:r>
              <a:rPr lang="en-US" sz="2000" kern="1200" dirty="0">
                <a:solidFill>
                  <a:srgbClr val="000000"/>
                </a:solidFill>
                <a:latin typeface="+mn-lt"/>
                <a:cs typeface="Times New Roman"/>
              </a:rPr>
              <a:t>Revised estimates for Period </a:t>
            </a:r>
            <a:r>
              <a:rPr lang="en-US" sz="2000" i="1" kern="1200" dirty="0">
                <a:solidFill>
                  <a:srgbClr val="000000"/>
                </a:solidFill>
                <a:latin typeface="+mn-lt"/>
                <a:cs typeface="Times New Roman"/>
              </a:rPr>
              <a:t>t </a:t>
            </a:r>
          </a:p>
        </p:txBody>
      </p:sp>
      <p:graphicFrame>
        <p:nvGraphicFramePr>
          <p:cNvPr id="5" name="Object 4" descr="L sub start expression t + 1 end expression = alpha d sub start expression t + 1 end expression + left parenthesis 1 minus alpha right parenthesis left parenthesis L sub t + t sub t right parenthesis. T sub start expression t + 1 end expression = beta left parenthesis l sub start expression t + 1 end expression minus L sub t right parenthesis + left parenthesis 1 minus beta right parenthesis t sub t"/>
          <p:cNvGraphicFramePr>
            <a:graphicFrameLocks noChangeAspect="1"/>
          </p:cNvGraphicFramePr>
          <p:nvPr>
            <p:extLst>
              <p:ext uri="{D42A27DB-BD31-4B8C-83A1-F6EECF244321}">
                <p14:modId xmlns:p14="http://schemas.microsoft.com/office/powerpoint/2010/main" val="3078627188"/>
              </p:ext>
            </p:extLst>
          </p:nvPr>
        </p:nvGraphicFramePr>
        <p:xfrm>
          <a:off x="3233324" y="5383028"/>
          <a:ext cx="3287480" cy="888766"/>
        </p:xfrm>
        <a:graphic>
          <a:graphicData uri="http://schemas.openxmlformats.org/presentationml/2006/ole">
            <mc:AlternateContent xmlns:mc="http://schemas.openxmlformats.org/markup-compatibility/2006">
              <mc:Choice xmlns:v="urn:schemas-microsoft-com:vml" Requires="v">
                <p:oleObj spid="_x0000_s46230" name="Equation" r:id="rId3" imgW="4368600" imgH="1180800" progId="Equation.DSMT4">
                  <p:embed/>
                </p:oleObj>
              </mc:Choice>
              <mc:Fallback>
                <p:oleObj name="Equation" r:id="rId3" imgW="4368600" imgH="1180800" progId="Equation.DSMT4">
                  <p:embed/>
                  <p:pic>
                    <p:nvPicPr>
                      <p:cNvPr id="3" name="Object 2"/>
                      <p:cNvPicPr/>
                      <p:nvPr/>
                    </p:nvPicPr>
                    <p:blipFill>
                      <a:blip r:embed="rId4"/>
                      <a:stretch>
                        <a:fillRect/>
                      </a:stretch>
                    </p:blipFill>
                    <p:spPr>
                      <a:xfrm>
                        <a:off x="3233324" y="5383028"/>
                        <a:ext cx="3287480" cy="888766"/>
                      </a:xfrm>
                      <a:prstGeom prst="rect">
                        <a:avLst/>
                      </a:prstGeom>
                    </p:spPr>
                  </p:pic>
                </p:oleObj>
              </mc:Fallback>
            </mc:AlternateContent>
          </a:graphicData>
        </a:graphic>
      </p:graphicFrame>
    </p:spTree>
    <p:extLst>
      <p:ext uri="{BB962C8B-B14F-4D97-AF65-F5344CB8AC3E}">
        <p14:creationId xmlns:p14="http://schemas.microsoft.com/office/powerpoint/2010/main" val="375669960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latin typeface="Times New Roman" panose="02020603050405020304" pitchFamily="18" charset="0"/>
              </a:rPr>
              <a:t>Trend-Corrected Exponential Smoothing (Holt’s Model) </a:t>
            </a:r>
            <a:r>
              <a:rPr lang="en-US" sz="2000" b="0" kern="1200" dirty="0">
                <a:latin typeface="Times New Roman" panose="02020603050405020304" pitchFamily="18" charset="0"/>
              </a:rPr>
              <a:t>(3 of 4)</a:t>
            </a:r>
            <a:endParaRPr lang="en-US" dirty="0"/>
          </a:p>
        </p:txBody>
      </p:sp>
      <p:sp>
        <p:nvSpPr>
          <p:cNvPr id="4" name="Text Placeholder 3"/>
          <p:cNvSpPr>
            <a:spLocks noGrp="1"/>
          </p:cNvSpPr>
          <p:nvPr>
            <p:ph type="body" idx="1"/>
          </p:nvPr>
        </p:nvSpPr>
        <p:spPr>
          <a:xfrm>
            <a:off x="457200" y="1600201"/>
            <a:ext cx="8229600" cy="449049"/>
          </a:xfrm>
        </p:spPr>
        <p:txBody>
          <a:bodyPr/>
          <a:lstStyle/>
          <a:p>
            <a:pPr lvl="0"/>
            <a:r>
              <a:rPr lang="en-US" sz="2000" kern="1200" dirty="0">
                <a:solidFill>
                  <a:srgbClr val="000000"/>
                </a:solidFill>
                <a:latin typeface="Arial (Body)"/>
              </a:rPr>
              <a:t>Smartphone player </a:t>
            </a:r>
            <a:r>
              <a:rPr lang="en-US" sz="2000" kern="1200" dirty="0" smtClean="0">
                <a:solidFill>
                  <a:srgbClr val="000000"/>
                </a:solidFill>
                <a:latin typeface="Arial (Body)"/>
              </a:rPr>
              <a:t>demand</a:t>
            </a:r>
            <a:endParaRPr lang="en-US" sz="2000" kern="1200" dirty="0">
              <a:solidFill>
                <a:srgbClr val="000000"/>
              </a:solidFill>
              <a:latin typeface="Arial (Body)"/>
            </a:endParaRPr>
          </a:p>
        </p:txBody>
      </p:sp>
      <p:sp>
        <p:nvSpPr>
          <p:cNvPr id="5" name="Content Placeholder 4"/>
          <p:cNvSpPr>
            <a:spLocks noGrp="1"/>
          </p:cNvSpPr>
          <p:nvPr>
            <p:ph sz="quarter" idx="13"/>
          </p:nvPr>
        </p:nvSpPr>
        <p:spPr>
          <a:xfrm>
            <a:off x="822960" y="2134369"/>
            <a:ext cx="7863840" cy="689793"/>
          </a:xfrm>
        </p:spPr>
        <p:txBody>
          <a:bodyPr/>
          <a:lstStyle/>
          <a:p>
            <a:pPr marL="432" lvl="0" indent="0">
              <a:buNone/>
            </a:pPr>
            <a:r>
              <a:rPr lang="el-GR" sz="2000" i="1" kern="1200" dirty="0">
                <a:solidFill>
                  <a:srgbClr val="000000"/>
                </a:solidFill>
                <a:latin typeface="Arial (Body)"/>
                <a:cs typeface="Times New Roman"/>
              </a:rPr>
              <a:t>D1 = 8,415, D2 = 8,732, D3 = 9,014, D4 = 9,808,D5 = 10,413, D6 = 11,961,     α = 0.1,  β = 0.2</a:t>
            </a:r>
          </a:p>
        </p:txBody>
      </p:sp>
      <p:sp>
        <p:nvSpPr>
          <p:cNvPr id="6" name="Content Placeholder 5"/>
          <p:cNvSpPr>
            <a:spLocks noGrp="1"/>
          </p:cNvSpPr>
          <p:nvPr>
            <p:ph sz="quarter" idx="14"/>
          </p:nvPr>
        </p:nvSpPr>
        <p:spPr>
          <a:xfrm>
            <a:off x="457200" y="2954338"/>
            <a:ext cx="8232775" cy="433175"/>
          </a:xfrm>
        </p:spPr>
        <p:txBody>
          <a:bodyPr/>
          <a:lstStyle/>
          <a:p>
            <a:pPr marL="255600" lvl="0"/>
            <a:r>
              <a:rPr lang="en-US" sz="2000" kern="1200" dirty="0" smtClean="0">
                <a:solidFill>
                  <a:srgbClr val="000000"/>
                </a:solidFill>
                <a:latin typeface="Arial (Body)"/>
              </a:rPr>
              <a:t>Using regression analysis</a:t>
            </a:r>
            <a:endParaRPr lang="en-US" sz="2000" kern="1200" dirty="0">
              <a:solidFill>
                <a:srgbClr val="000000"/>
              </a:solidFill>
              <a:latin typeface="Arial (Body)"/>
            </a:endParaRPr>
          </a:p>
        </p:txBody>
      </p:sp>
      <p:sp>
        <p:nvSpPr>
          <p:cNvPr id="7" name="Content Placeholder 6"/>
          <p:cNvSpPr>
            <a:spLocks noGrp="1"/>
          </p:cNvSpPr>
          <p:nvPr>
            <p:ph sz="quarter" idx="15"/>
          </p:nvPr>
        </p:nvSpPr>
        <p:spPr>
          <a:xfrm>
            <a:off x="822960" y="3446414"/>
            <a:ext cx="7863840" cy="550863"/>
          </a:xfrm>
        </p:spPr>
        <p:txBody>
          <a:bodyPr/>
          <a:lstStyle/>
          <a:p>
            <a:pPr marL="0" lvl="0" indent="0">
              <a:buNone/>
            </a:pPr>
            <a:r>
              <a:rPr lang="en-US" sz="2000" i="1" kern="1200" dirty="0">
                <a:solidFill>
                  <a:srgbClr val="000000"/>
                </a:solidFill>
                <a:latin typeface="Arial (Body)"/>
                <a:cs typeface="Times New Roman"/>
              </a:rPr>
              <a:t>L</a:t>
            </a:r>
            <a:r>
              <a:rPr lang="en-US" sz="2000" kern="1200" baseline="-25000" dirty="0">
                <a:solidFill>
                  <a:srgbClr val="000000"/>
                </a:solidFill>
                <a:latin typeface="Arial (Body)"/>
              </a:rPr>
              <a:t>0</a:t>
            </a:r>
            <a:r>
              <a:rPr lang="en-US" sz="2000" kern="1200" dirty="0">
                <a:solidFill>
                  <a:srgbClr val="000000"/>
                </a:solidFill>
                <a:latin typeface="Arial (Body)"/>
              </a:rPr>
              <a:t> = 7,367 and </a:t>
            </a:r>
            <a:r>
              <a:rPr lang="en-US" sz="2000" i="1" kern="1200" dirty="0">
                <a:solidFill>
                  <a:srgbClr val="000000"/>
                </a:solidFill>
                <a:latin typeface="Arial (Body)"/>
                <a:cs typeface="Times New Roman"/>
              </a:rPr>
              <a:t>T</a:t>
            </a:r>
            <a:r>
              <a:rPr lang="en-US" sz="2000" kern="1200" baseline="-25000" dirty="0">
                <a:solidFill>
                  <a:srgbClr val="000000"/>
                </a:solidFill>
                <a:latin typeface="Arial (Body)"/>
              </a:rPr>
              <a:t>0</a:t>
            </a:r>
            <a:r>
              <a:rPr lang="en-US" sz="2000" kern="1200" dirty="0">
                <a:solidFill>
                  <a:srgbClr val="000000"/>
                </a:solidFill>
                <a:latin typeface="Arial (Body)"/>
              </a:rPr>
              <a:t> = </a:t>
            </a:r>
            <a:r>
              <a:rPr lang="en-US" sz="2000" kern="1200" dirty="0" smtClean="0">
                <a:solidFill>
                  <a:srgbClr val="000000"/>
                </a:solidFill>
                <a:latin typeface="Arial (Body)"/>
              </a:rPr>
              <a:t>673</a:t>
            </a:r>
            <a:endParaRPr lang="en-US" sz="2000" kern="1200" dirty="0">
              <a:solidFill>
                <a:srgbClr val="000000"/>
              </a:solidFill>
              <a:latin typeface="Arial (Body)"/>
            </a:endParaRPr>
          </a:p>
        </p:txBody>
      </p:sp>
      <p:sp>
        <p:nvSpPr>
          <p:cNvPr id="8" name="Content Placeholder 7"/>
          <p:cNvSpPr>
            <a:spLocks noGrp="1"/>
          </p:cNvSpPr>
          <p:nvPr>
            <p:ph sz="quarter" idx="16"/>
          </p:nvPr>
        </p:nvSpPr>
        <p:spPr>
          <a:xfrm>
            <a:off x="457200" y="4093707"/>
            <a:ext cx="8229600" cy="372143"/>
          </a:xfrm>
        </p:spPr>
        <p:txBody>
          <a:bodyPr/>
          <a:lstStyle/>
          <a:p>
            <a:pPr marL="255600" lvl="0" indent="-255600"/>
            <a:r>
              <a:rPr lang="en-US" sz="2000" kern="1200" dirty="0">
                <a:solidFill>
                  <a:srgbClr val="000000"/>
                </a:solidFill>
                <a:latin typeface="Arial (Body)"/>
              </a:rPr>
              <a:t>Forecast for Period </a:t>
            </a:r>
            <a:r>
              <a:rPr lang="en-US" sz="2000" kern="1200" dirty="0" smtClean="0">
                <a:solidFill>
                  <a:srgbClr val="000000"/>
                </a:solidFill>
                <a:latin typeface="Arial (Body)"/>
              </a:rPr>
              <a:t>1</a:t>
            </a:r>
            <a:endParaRPr lang="en-US" sz="2000" kern="1200" dirty="0">
              <a:solidFill>
                <a:srgbClr val="000000"/>
              </a:solidFill>
              <a:latin typeface="Arial (Body)"/>
            </a:endParaRPr>
          </a:p>
        </p:txBody>
      </p:sp>
      <p:sp>
        <p:nvSpPr>
          <p:cNvPr id="9" name="Content Placeholder 8"/>
          <p:cNvSpPr>
            <a:spLocks noGrp="1"/>
          </p:cNvSpPr>
          <p:nvPr>
            <p:ph sz="quarter" idx="17"/>
          </p:nvPr>
        </p:nvSpPr>
        <p:spPr>
          <a:xfrm>
            <a:off x="822960" y="4685207"/>
            <a:ext cx="7863840" cy="500063"/>
          </a:xfrm>
        </p:spPr>
        <p:txBody>
          <a:bodyPr/>
          <a:lstStyle/>
          <a:p>
            <a:pPr marL="0" lvl="0" indent="0">
              <a:buNone/>
            </a:pPr>
            <a:r>
              <a:rPr lang="en-US" sz="2000" i="1" kern="1200" dirty="0">
                <a:solidFill>
                  <a:srgbClr val="000000"/>
                </a:solidFill>
                <a:latin typeface="Arial (Body)"/>
                <a:cs typeface="Times New Roman"/>
              </a:rPr>
              <a:t>F</a:t>
            </a:r>
            <a:r>
              <a:rPr lang="en-US" sz="2000" kern="1200" baseline="-25000" dirty="0">
                <a:solidFill>
                  <a:srgbClr val="000000"/>
                </a:solidFill>
                <a:latin typeface="Arial (Body)"/>
              </a:rPr>
              <a:t>1</a:t>
            </a:r>
            <a:r>
              <a:rPr lang="en-US" sz="2000" kern="1200" dirty="0">
                <a:solidFill>
                  <a:srgbClr val="000000"/>
                </a:solidFill>
                <a:latin typeface="Arial (Body)"/>
              </a:rPr>
              <a:t> = </a:t>
            </a:r>
            <a:r>
              <a:rPr lang="en-US" sz="2000" i="1" kern="1200" dirty="0">
                <a:solidFill>
                  <a:srgbClr val="000000"/>
                </a:solidFill>
                <a:latin typeface="Arial (Body)"/>
                <a:cs typeface="Times New Roman"/>
              </a:rPr>
              <a:t>L</a:t>
            </a:r>
            <a:r>
              <a:rPr lang="en-US" sz="2000" kern="1200" baseline="-25000" dirty="0">
                <a:solidFill>
                  <a:srgbClr val="000000"/>
                </a:solidFill>
                <a:latin typeface="Arial (Body)"/>
              </a:rPr>
              <a:t>0</a:t>
            </a:r>
            <a:r>
              <a:rPr lang="en-US" sz="2000" kern="1200" dirty="0">
                <a:solidFill>
                  <a:srgbClr val="000000"/>
                </a:solidFill>
                <a:latin typeface="Arial (Body)"/>
              </a:rPr>
              <a:t> + </a:t>
            </a:r>
            <a:r>
              <a:rPr lang="en-US" sz="2000" i="1" kern="1200" dirty="0">
                <a:solidFill>
                  <a:srgbClr val="000000"/>
                </a:solidFill>
                <a:latin typeface="Arial (Body)"/>
                <a:cs typeface="Times New Roman"/>
              </a:rPr>
              <a:t>T</a:t>
            </a:r>
            <a:r>
              <a:rPr lang="en-US" sz="2000" kern="1200" baseline="-25000" dirty="0">
                <a:solidFill>
                  <a:srgbClr val="000000"/>
                </a:solidFill>
                <a:latin typeface="Arial (Body)"/>
              </a:rPr>
              <a:t>0</a:t>
            </a:r>
            <a:r>
              <a:rPr lang="en-US" sz="2000" kern="1200" dirty="0">
                <a:solidFill>
                  <a:srgbClr val="000000"/>
                </a:solidFill>
                <a:latin typeface="Arial (Body)"/>
              </a:rPr>
              <a:t> = 7,367 + 673 = </a:t>
            </a:r>
            <a:r>
              <a:rPr lang="en-US" sz="2000" kern="1200" dirty="0" smtClean="0">
                <a:solidFill>
                  <a:srgbClr val="000000"/>
                </a:solidFill>
                <a:latin typeface="Arial (Body)"/>
              </a:rPr>
              <a:t>8,040</a:t>
            </a:r>
            <a:endParaRPr lang="en-US" sz="2000" kern="1200" dirty="0">
              <a:solidFill>
                <a:srgbClr val="000000"/>
              </a:solidFill>
              <a:latin typeface="Arial (Body)"/>
            </a:endParaRPr>
          </a:p>
        </p:txBody>
      </p:sp>
      <p:sp>
        <p:nvSpPr>
          <p:cNvPr id="10" name="Content Placeholder 9"/>
          <p:cNvSpPr>
            <a:spLocks noGrp="1"/>
          </p:cNvSpPr>
          <p:nvPr>
            <p:ph sz="quarter" idx="18"/>
          </p:nvPr>
        </p:nvSpPr>
        <p:spPr>
          <a:xfrm>
            <a:off x="457200" y="5266635"/>
            <a:ext cx="8229600" cy="457200"/>
          </a:xfrm>
        </p:spPr>
        <p:txBody>
          <a:bodyPr/>
          <a:lstStyle/>
          <a:p>
            <a:pPr marL="255600" lvl="0" indent="-255600"/>
            <a:r>
              <a:rPr lang="en-US" sz="2000" kern="1200" dirty="0">
                <a:solidFill>
                  <a:srgbClr val="000000"/>
                </a:solidFill>
                <a:latin typeface="Arial (Body)"/>
              </a:rPr>
              <a:t>Period 1 </a:t>
            </a:r>
            <a:r>
              <a:rPr lang="en-US" sz="2000" kern="1200" dirty="0" smtClean="0">
                <a:solidFill>
                  <a:srgbClr val="000000"/>
                </a:solidFill>
                <a:latin typeface="Arial (Body)"/>
              </a:rPr>
              <a:t>error</a:t>
            </a:r>
            <a:endParaRPr lang="en-US" sz="2000" kern="1200" dirty="0">
              <a:solidFill>
                <a:srgbClr val="000000"/>
              </a:solidFill>
              <a:latin typeface="Arial (Body)"/>
            </a:endParaRPr>
          </a:p>
        </p:txBody>
      </p:sp>
      <p:sp>
        <p:nvSpPr>
          <p:cNvPr id="11" name="Content Placeholder 10"/>
          <p:cNvSpPr>
            <a:spLocks noGrp="1"/>
          </p:cNvSpPr>
          <p:nvPr>
            <p:ph sz="quarter" idx="19"/>
          </p:nvPr>
        </p:nvSpPr>
        <p:spPr>
          <a:xfrm>
            <a:off x="822960" y="5805201"/>
            <a:ext cx="5721531" cy="504160"/>
          </a:xfrm>
        </p:spPr>
        <p:txBody>
          <a:bodyPr/>
          <a:lstStyle/>
          <a:p>
            <a:pPr marL="101600" lvl="0" indent="0">
              <a:buNone/>
            </a:pPr>
            <a:r>
              <a:rPr lang="en-US" sz="2000" i="1" kern="1200" dirty="0">
                <a:solidFill>
                  <a:srgbClr val="000000"/>
                </a:solidFill>
                <a:latin typeface="Arial (Body)"/>
                <a:cs typeface="Times New Roman"/>
              </a:rPr>
              <a:t>E</a:t>
            </a:r>
            <a:r>
              <a:rPr lang="en-US" sz="2000" kern="1200" baseline="-25000" dirty="0">
                <a:solidFill>
                  <a:srgbClr val="000000"/>
                </a:solidFill>
                <a:latin typeface="Arial (Body)"/>
              </a:rPr>
              <a:t>1</a:t>
            </a:r>
            <a:r>
              <a:rPr lang="en-US" sz="2000" kern="1200" dirty="0">
                <a:solidFill>
                  <a:srgbClr val="000000"/>
                </a:solidFill>
                <a:latin typeface="Arial (Body)"/>
              </a:rPr>
              <a:t> = </a:t>
            </a:r>
            <a:r>
              <a:rPr lang="en-US" sz="2000" i="1" kern="1200" dirty="0">
                <a:solidFill>
                  <a:srgbClr val="000000"/>
                </a:solidFill>
                <a:latin typeface="Arial (Body)"/>
                <a:cs typeface="Times New Roman"/>
              </a:rPr>
              <a:t>F</a:t>
            </a:r>
            <a:r>
              <a:rPr lang="en-US" sz="2000" kern="1200" baseline="-25000" dirty="0">
                <a:solidFill>
                  <a:srgbClr val="000000"/>
                </a:solidFill>
                <a:latin typeface="Arial (Body)"/>
              </a:rPr>
              <a:t>1</a:t>
            </a:r>
            <a:r>
              <a:rPr lang="en-US" sz="2000" kern="1200" dirty="0">
                <a:solidFill>
                  <a:srgbClr val="000000"/>
                </a:solidFill>
                <a:latin typeface="Arial (Body)"/>
              </a:rPr>
              <a:t> – </a:t>
            </a:r>
            <a:r>
              <a:rPr lang="en-US" sz="2000" i="1" kern="1200" dirty="0">
                <a:solidFill>
                  <a:srgbClr val="000000"/>
                </a:solidFill>
                <a:latin typeface="Arial (Body)"/>
                <a:cs typeface="Times New Roman"/>
              </a:rPr>
              <a:t>D</a:t>
            </a:r>
            <a:r>
              <a:rPr lang="en-US" sz="2000" kern="1200" baseline="-25000" dirty="0">
                <a:solidFill>
                  <a:srgbClr val="000000"/>
                </a:solidFill>
                <a:latin typeface="Arial (Body)"/>
              </a:rPr>
              <a:t>1</a:t>
            </a:r>
            <a:r>
              <a:rPr lang="en-US" sz="2000" kern="1200" dirty="0">
                <a:solidFill>
                  <a:srgbClr val="000000"/>
                </a:solidFill>
                <a:latin typeface="Arial (Body)"/>
              </a:rPr>
              <a:t> = 8,040 – 8,415 = –</a:t>
            </a:r>
            <a:r>
              <a:rPr lang="en-US" sz="2000" kern="1200" dirty="0" smtClean="0">
                <a:solidFill>
                  <a:srgbClr val="000000"/>
                </a:solidFill>
                <a:latin typeface="Arial (Body)"/>
              </a:rPr>
              <a:t>375</a:t>
            </a:r>
            <a:endParaRPr lang="en-US" sz="2000" kern="1200" dirty="0">
              <a:solidFill>
                <a:srgbClr val="000000"/>
              </a:solidFill>
              <a:latin typeface="Arial (Body)"/>
            </a:endParaRPr>
          </a:p>
        </p:txBody>
      </p:sp>
    </p:spTree>
    <p:extLst>
      <p:ext uri="{BB962C8B-B14F-4D97-AF65-F5344CB8AC3E}">
        <p14:creationId xmlns:p14="http://schemas.microsoft.com/office/powerpoint/2010/main" val="10038364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Trend-Corrected Exponential Smoothing (Holt’s Model) </a:t>
            </a:r>
            <a:r>
              <a:rPr lang="en-US" sz="2000" b="0" kern="1200" dirty="0" smtClean="0">
                <a:latin typeface="Times New Roman" panose="02020603050405020304" pitchFamily="18" charset="0"/>
                <a:ea typeface="+mj-ea"/>
                <a:cs typeface="+mj-cs"/>
              </a:rPr>
              <a:t>(4 of 4)</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200" kern="1200" dirty="0">
                <a:solidFill>
                  <a:srgbClr val="000000"/>
                </a:solidFill>
                <a:latin typeface="+mn-lt"/>
                <a:ea typeface="+mn-ea"/>
                <a:cs typeface="+mn-cs"/>
              </a:rPr>
              <a:t>Revised </a:t>
            </a:r>
            <a:r>
              <a:rPr lang="en-US" sz="2200" kern="1200" dirty="0" smtClean="0">
                <a:solidFill>
                  <a:srgbClr val="000000"/>
                </a:solidFill>
                <a:latin typeface="+mn-lt"/>
                <a:ea typeface="+mn-ea"/>
                <a:cs typeface="+mn-cs"/>
              </a:rPr>
              <a:t>estimate</a:t>
            </a:r>
            <a:endParaRPr lang="en-US" sz="2200" kern="1200" dirty="0">
              <a:solidFill>
                <a:srgbClr val="000000"/>
              </a:solidFill>
              <a:latin typeface="+mn-lt"/>
              <a:ea typeface="+mn-ea"/>
              <a:cs typeface="+mn-cs"/>
            </a:endParaRPr>
          </a:p>
        </p:txBody>
      </p:sp>
      <p:graphicFrame>
        <p:nvGraphicFramePr>
          <p:cNvPr id="5" name="Object 4" descr="L sub 1 = alpha d sub 1 + left parenthesis 1 minus alpha right parenthesis left parenthesis L sub 0 right parenthesis, = 0.1 times 8,415 + 0.9 times 8,040 = 8,078. T sub 1 = beta left parenthesis l sub 1 minus l sub 0 right parenthesis + left parenthesis 1 minus beta right parenthesis t sub 0, = 0.2 times left parenthesis 8,078 minus 7,367 right parenthesis + 0.8 times 673 = 681."/>
          <p:cNvGraphicFramePr>
            <a:graphicFrameLocks noChangeAspect="1"/>
          </p:cNvGraphicFramePr>
          <p:nvPr>
            <p:extLst>
              <p:ext uri="{D42A27DB-BD31-4B8C-83A1-F6EECF244321}">
                <p14:modId xmlns:p14="http://schemas.microsoft.com/office/powerpoint/2010/main" val="3533314118"/>
              </p:ext>
            </p:extLst>
          </p:nvPr>
        </p:nvGraphicFramePr>
        <p:xfrm>
          <a:off x="928452" y="2228179"/>
          <a:ext cx="4406126" cy="1536685"/>
        </p:xfrm>
        <a:graphic>
          <a:graphicData uri="http://schemas.openxmlformats.org/presentationml/2006/ole">
            <mc:AlternateContent xmlns:mc="http://schemas.openxmlformats.org/markup-compatibility/2006">
              <mc:Choice xmlns:v="urn:schemas-microsoft-com:vml" Requires="v">
                <p:oleObj spid="_x0000_s47254" name="Equation" r:id="rId3" imgW="6413400" imgH="2234880" progId="Equation.DSMT4">
                  <p:embed/>
                </p:oleObj>
              </mc:Choice>
              <mc:Fallback>
                <p:oleObj name="Equation" r:id="rId3" imgW="6413400" imgH="2234880" progId="Equation.DSMT4">
                  <p:embed/>
                  <p:pic>
                    <p:nvPicPr>
                      <p:cNvPr id="3" name="Object 2"/>
                      <p:cNvPicPr/>
                      <p:nvPr/>
                    </p:nvPicPr>
                    <p:blipFill>
                      <a:blip r:embed="rId4"/>
                      <a:stretch>
                        <a:fillRect/>
                      </a:stretch>
                    </p:blipFill>
                    <p:spPr>
                      <a:xfrm>
                        <a:off x="928452" y="2228179"/>
                        <a:ext cx="4406126" cy="1536685"/>
                      </a:xfrm>
                      <a:prstGeom prst="rect">
                        <a:avLst/>
                      </a:prstGeom>
                    </p:spPr>
                  </p:pic>
                </p:oleObj>
              </mc:Fallback>
            </mc:AlternateContent>
          </a:graphicData>
        </a:graphic>
      </p:graphicFrame>
      <p:sp>
        <p:nvSpPr>
          <p:cNvPr id="4" name="Text Placeholder 3"/>
          <p:cNvSpPr>
            <a:spLocks noGrp="1"/>
          </p:cNvSpPr>
          <p:nvPr>
            <p:ph sz="quarter" idx="13"/>
          </p:nvPr>
        </p:nvSpPr>
        <p:spPr>
          <a:xfrm>
            <a:off x="457200" y="3861480"/>
            <a:ext cx="8229600" cy="457961"/>
          </a:xfrm>
        </p:spPr>
        <p:txBody>
          <a:bodyPr/>
          <a:lstStyle/>
          <a:p>
            <a:pPr marL="255651" lvl="0" indent="-255651" defTabSz="457200">
              <a:spcAft>
                <a:spcPct val="0"/>
              </a:spcAft>
              <a:buFont typeface="Arial" panose="020B0604020202020204" pitchFamily="34" charset="0"/>
            </a:pPr>
            <a:r>
              <a:rPr lang="en-US" sz="2200" kern="1200" dirty="0">
                <a:solidFill>
                  <a:srgbClr val="000000"/>
                </a:solidFill>
                <a:latin typeface="+mn-lt"/>
              </a:rPr>
              <a:t>With new </a:t>
            </a:r>
            <a:r>
              <a:rPr lang="en-US" sz="2200" i="1" kern="1200" dirty="0" smtClean="0">
                <a:solidFill>
                  <a:srgbClr val="000000"/>
                </a:solidFill>
                <a:latin typeface="+mn-lt"/>
                <a:cs typeface="Times New Roman"/>
              </a:rPr>
              <a:t>L</a:t>
            </a:r>
            <a:r>
              <a:rPr lang="en-US" sz="2200" kern="1200" baseline="-25000" dirty="0" smtClean="0">
                <a:solidFill>
                  <a:srgbClr val="000000"/>
                </a:solidFill>
                <a:latin typeface="+mn-lt"/>
              </a:rPr>
              <a:t>1</a:t>
            </a:r>
            <a:endParaRPr lang="en-US" sz="2200" kern="1200" baseline="-25000" dirty="0">
              <a:solidFill>
                <a:srgbClr val="000000"/>
              </a:solidFill>
              <a:latin typeface="+mn-lt"/>
            </a:endParaRPr>
          </a:p>
        </p:txBody>
      </p:sp>
      <p:sp>
        <p:nvSpPr>
          <p:cNvPr id="8" name="Content Placeholder 7"/>
          <p:cNvSpPr>
            <a:spLocks noGrp="1"/>
          </p:cNvSpPr>
          <p:nvPr>
            <p:ph sz="quarter" idx="16"/>
          </p:nvPr>
        </p:nvSpPr>
        <p:spPr>
          <a:xfrm>
            <a:off x="875210" y="4489055"/>
            <a:ext cx="7811589" cy="529428"/>
          </a:xfrm>
        </p:spPr>
        <p:txBody>
          <a:bodyPr/>
          <a:lstStyle/>
          <a:p>
            <a:pPr marL="0" lvl="0" indent="0">
              <a:buNone/>
            </a:pPr>
            <a:r>
              <a:rPr lang="en-US" sz="2200" i="1" kern="1200" dirty="0">
                <a:solidFill>
                  <a:srgbClr val="000000"/>
                </a:solidFill>
                <a:latin typeface="+mn-lt"/>
                <a:cs typeface="Times New Roman"/>
              </a:rPr>
              <a:t>F</a:t>
            </a:r>
            <a:r>
              <a:rPr lang="en-US" sz="2200" kern="1200" baseline="-25000" dirty="0">
                <a:solidFill>
                  <a:srgbClr val="000000"/>
                </a:solidFill>
                <a:latin typeface="+mn-lt"/>
              </a:rPr>
              <a:t>2</a:t>
            </a:r>
            <a:r>
              <a:rPr lang="en-US" sz="2200" kern="1200" dirty="0">
                <a:solidFill>
                  <a:srgbClr val="000000"/>
                </a:solidFill>
                <a:latin typeface="+mn-lt"/>
              </a:rPr>
              <a:t> = </a:t>
            </a:r>
            <a:r>
              <a:rPr lang="en-US" sz="2200" i="1" kern="1200" dirty="0">
                <a:solidFill>
                  <a:srgbClr val="000000"/>
                </a:solidFill>
                <a:latin typeface="+mn-lt"/>
                <a:cs typeface="Times New Roman"/>
              </a:rPr>
              <a:t>L</a:t>
            </a:r>
            <a:r>
              <a:rPr lang="en-US" sz="2200" kern="1200" baseline="-25000" dirty="0">
                <a:solidFill>
                  <a:srgbClr val="000000"/>
                </a:solidFill>
                <a:latin typeface="+mn-lt"/>
              </a:rPr>
              <a:t>1</a:t>
            </a:r>
            <a:r>
              <a:rPr lang="en-US" sz="2200" kern="1200" dirty="0">
                <a:solidFill>
                  <a:srgbClr val="000000"/>
                </a:solidFill>
                <a:latin typeface="+mn-lt"/>
              </a:rPr>
              <a:t> + </a:t>
            </a:r>
            <a:r>
              <a:rPr lang="en-US" sz="2200" i="1" kern="1200" dirty="0">
                <a:solidFill>
                  <a:srgbClr val="000000"/>
                </a:solidFill>
                <a:latin typeface="+mn-lt"/>
                <a:cs typeface="Times New Roman"/>
              </a:rPr>
              <a:t>T</a:t>
            </a:r>
            <a:r>
              <a:rPr lang="en-US" sz="2200" kern="1200" baseline="-25000" dirty="0">
                <a:solidFill>
                  <a:srgbClr val="000000"/>
                </a:solidFill>
                <a:latin typeface="+mn-lt"/>
              </a:rPr>
              <a:t>1</a:t>
            </a:r>
            <a:r>
              <a:rPr lang="en-US" sz="2200" kern="1200" dirty="0">
                <a:solidFill>
                  <a:srgbClr val="000000"/>
                </a:solidFill>
                <a:latin typeface="+mn-lt"/>
              </a:rPr>
              <a:t> = 8,078 + 681 = </a:t>
            </a:r>
            <a:r>
              <a:rPr lang="en-US" sz="2200" kern="1200" dirty="0" smtClean="0">
                <a:solidFill>
                  <a:srgbClr val="000000"/>
                </a:solidFill>
                <a:latin typeface="+mn-lt"/>
              </a:rPr>
              <a:t>8,759</a:t>
            </a:r>
            <a:endParaRPr lang="en-US" sz="2200" kern="1200" dirty="0">
              <a:solidFill>
                <a:srgbClr val="000000"/>
              </a:solidFill>
              <a:latin typeface="+mn-lt"/>
            </a:endParaRPr>
          </a:p>
        </p:txBody>
      </p:sp>
      <p:sp>
        <p:nvSpPr>
          <p:cNvPr id="7" name="Content Placeholder 6"/>
          <p:cNvSpPr>
            <a:spLocks noGrp="1"/>
          </p:cNvSpPr>
          <p:nvPr>
            <p:ph sz="quarter" idx="15"/>
          </p:nvPr>
        </p:nvSpPr>
        <p:spPr>
          <a:xfrm>
            <a:off x="457200" y="5103577"/>
            <a:ext cx="8229600" cy="451456"/>
          </a:xfrm>
        </p:spPr>
        <p:txBody>
          <a:bodyPr/>
          <a:lstStyle/>
          <a:p>
            <a:pPr lvl="0"/>
            <a:r>
              <a:rPr lang="en-US" sz="2200" kern="1200" dirty="0" smtClean="0">
                <a:solidFill>
                  <a:srgbClr val="000000"/>
                </a:solidFill>
                <a:latin typeface="+mn-lt"/>
              </a:rPr>
              <a:t>Continuing</a:t>
            </a:r>
            <a:endParaRPr lang="en-US" sz="2200" kern="1200" dirty="0">
              <a:solidFill>
                <a:srgbClr val="000000"/>
              </a:solidFill>
              <a:latin typeface="+mn-lt"/>
            </a:endParaRPr>
          </a:p>
        </p:txBody>
      </p:sp>
      <p:sp>
        <p:nvSpPr>
          <p:cNvPr id="9" name="Content Placeholder 8"/>
          <p:cNvSpPr>
            <a:spLocks noGrp="1"/>
          </p:cNvSpPr>
          <p:nvPr>
            <p:ph sz="quarter" idx="17"/>
          </p:nvPr>
        </p:nvSpPr>
        <p:spPr>
          <a:xfrm>
            <a:off x="875210" y="5724313"/>
            <a:ext cx="7811589" cy="500063"/>
          </a:xfrm>
        </p:spPr>
        <p:txBody>
          <a:bodyPr/>
          <a:lstStyle/>
          <a:p>
            <a:pPr marL="0" lvl="0" indent="0">
              <a:buNone/>
            </a:pPr>
            <a:r>
              <a:rPr lang="en-US" sz="2200" i="1" kern="1200" dirty="0">
                <a:solidFill>
                  <a:srgbClr val="000000"/>
                </a:solidFill>
                <a:latin typeface="+mn-lt"/>
                <a:cs typeface="Times New Roman"/>
              </a:rPr>
              <a:t>F</a:t>
            </a:r>
            <a:r>
              <a:rPr lang="en-US" sz="2200" kern="1200" baseline="-25000" dirty="0">
                <a:solidFill>
                  <a:srgbClr val="000000"/>
                </a:solidFill>
                <a:latin typeface="+mn-lt"/>
              </a:rPr>
              <a:t>7</a:t>
            </a:r>
            <a:r>
              <a:rPr lang="en-US" sz="2200" kern="1200" dirty="0">
                <a:solidFill>
                  <a:srgbClr val="000000"/>
                </a:solidFill>
                <a:latin typeface="+mn-lt"/>
              </a:rPr>
              <a:t> = </a:t>
            </a:r>
            <a:r>
              <a:rPr lang="en-US" sz="2200" i="1" kern="1200" dirty="0">
                <a:solidFill>
                  <a:srgbClr val="000000"/>
                </a:solidFill>
                <a:latin typeface="+mn-lt"/>
                <a:cs typeface="Times New Roman"/>
              </a:rPr>
              <a:t>L</a:t>
            </a:r>
            <a:r>
              <a:rPr lang="en-US" sz="2200" kern="1200" baseline="-25000" dirty="0">
                <a:solidFill>
                  <a:srgbClr val="000000"/>
                </a:solidFill>
                <a:latin typeface="+mn-lt"/>
              </a:rPr>
              <a:t>6</a:t>
            </a:r>
            <a:r>
              <a:rPr lang="en-US" sz="2200" kern="1200" dirty="0">
                <a:solidFill>
                  <a:srgbClr val="000000"/>
                </a:solidFill>
                <a:latin typeface="+mn-lt"/>
              </a:rPr>
              <a:t> + </a:t>
            </a:r>
            <a:r>
              <a:rPr lang="en-US" sz="2200" i="1" kern="1200" dirty="0">
                <a:solidFill>
                  <a:srgbClr val="000000"/>
                </a:solidFill>
                <a:latin typeface="+mn-lt"/>
                <a:cs typeface="Times New Roman"/>
              </a:rPr>
              <a:t>T</a:t>
            </a:r>
            <a:r>
              <a:rPr lang="en-US" sz="2200" kern="1200" baseline="-25000" dirty="0">
                <a:solidFill>
                  <a:srgbClr val="000000"/>
                </a:solidFill>
                <a:latin typeface="+mn-lt"/>
              </a:rPr>
              <a:t>6</a:t>
            </a:r>
            <a:r>
              <a:rPr lang="en-US" sz="2200" kern="1200" dirty="0">
                <a:solidFill>
                  <a:srgbClr val="000000"/>
                </a:solidFill>
                <a:latin typeface="+mn-lt"/>
              </a:rPr>
              <a:t> = 11,399 + 673 = </a:t>
            </a:r>
            <a:r>
              <a:rPr lang="en-US" sz="2200" kern="1200" dirty="0" smtClean="0">
                <a:solidFill>
                  <a:srgbClr val="000000"/>
                </a:solidFill>
                <a:latin typeface="+mn-lt"/>
              </a:rPr>
              <a:t>12,072</a:t>
            </a:r>
            <a:endParaRPr lang="en-US" sz="2200" kern="1200" dirty="0">
              <a:solidFill>
                <a:srgbClr val="000000"/>
              </a:solidFill>
              <a:latin typeface="+mn-lt"/>
            </a:endParaRPr>
          </a:p>
        </p:txBody>
      </p:sp>
    </p:spTree>
    <p:extLst>
      <p:ext uri="{BB962C8B-B14F-4D97-AF65-F5344CB8AC3E}">
        <p14:creationId xmlns:p14="http://schemas.microsoft.com/office/powerpoint/2010/main" val="201466557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Trend- and Seasonality-Corrected Exponential Smoothing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829101"/>
          </a:xfrm>
        </p:spPr>
        <p:txBody>
          <a:bodyPr/>
          <a:lstStyle/>
          <a:p>
            <a:r>
              <a:rPr lang="en-US" sz="2400" dirty="0">
                <a:latin typeface="+mn-lt"/>
              </a:rPr>
              <a:t>Appropriate when the systematic component of demand has a level, trend, and seasonal factor</a:t>
            </a:r>
          </a:p>
        </p:txBody>
      </p:sp>
      <p:sp>
        <p:nvSpPr>
          <p:cNvPr id="4" name="Text Placeholder 3"/>
          <p:cNvSpPr>
            <a:spLocks noGrp="1"/>
          </p:cNvSpPr>
          <p:nvPr>
            <p:ph type="body" idx="2"/>
          </p:nvPr>
        </p:nvSpPr>
        <p:spPr>
          <a:xfrm>
            <a:off x="675563" y="2815987"/>
            <a:ext cx="7990764" cy="514066"/>
          </a:xfrm>
        </p:spPr>
        <p:txBody>
          <a:bodyPr/>
          <a:lstStyle/>
          <a:p>
            <a:pPr marL="0" indent="0">
              <a:buNone/>
            </a:pPr>
            <a:r>
              <a:rPr lang="en-US" sz="2400" dirty="0">
                <a:latin typeface="+mn-lt"/>
              </a:rPr>
              <a:t>Systematic component = (level + trend) </a:t>
            </a:r>
            <a:r>
              <a:rPr lang="en-US" sz="2400" dirty="0" smtClean="0">
                <a:latin typeface="+mn-lt"/>
              </a:rPr>
              <a:t>× </a:t>
            </a:r>
            <a:r>
              <a:rPr lang="en-US" sz="2400" dirty="0">
                <a:latin typeface="+mn-lt"/>
              </a:rPr>
              <a:t>seasonal </a:t>
            </a:r>
            <a:r>
              <a:rPr lang="en-US" sz="2400" dirty="0" smtClean="0">
                <a:latin typeface="+mn-lt"/>
              </a:rPr>
              <a:t>factor</a:t>
            </a:r>
            <a:endParaRPr lang="en-US" sz="2400" dirty="0">
              <a:latin typeface="+mn-lt"/>
            </a:endParaRPr>
          </a:p>
        </p:txBody>
      </p:sp>
      <p:graphicFrame>
        <p:nvGraphicFramePr>
          <p:cNvPr id="5" name="Object 4" descr="F sub t + 1 = left parenthesis L sub t + T sub t right parenthesis times S sub t + 1, and F sub t + I = left parenthesis L sub t + I + I times T sub t right parenthesis  times S sub t + i"/>
          <p:cNvGraphicFramePr>
            <a:graphicFrameLocks noChangeAspect="1"/>
          </p:cNvGraphicFramePr>
          <p:nvPr>
            <p:extLst>
              <p:ext uri="{D42A27DB-BD31-4B8C-83A1-F6EECF244321}">
                <p14:modId xmlns:p14="http://schemas.microsoft.com/office/powerpoint/2010/main" val="3690222228"/>
              </p:ext>
            </p:extLst>
          </p:nvPr>
        </p:nvGraphicFramePr>
        <p:xfrm>
          <a:off x="1781583" y="3702605"/>
          <a:ext cx="5580835" cy="490025"/>
        </p:xfrm>
        <a:graphic>
          <a:graphicData uri="http://schemas.openxmlformats.org/presentationml/2006/ole">
            <mc:AlternateContent xmlns:mc="http://schemas.openxmlformats.org/markup-compatibility/2006">
              <mc:Choice xmlns:v="urn:schemas-microsoft-com:vml" Requires="v">
                <p:oleObj spid="_x0000_s27323" name="Equation" r:id="rId3" imgW="2603160" imgH="228600" progId="Equation.DSMT4">
                  <p:embed/>
                </p:oleObj>
              </mc:Choice>
              <mc:Fallback>
                <p:oleObj name="Equation" r:id="rId3" imgW="2603160" imgH="228600" progId="Equation.DSMT4">
                  <p:embed/>
                  <p:pic>
                    <p:nvPicPr>
                      <p:cNvPr id="0" name=""/>
                      <p:cNvPicPr/>
                      <p:nvPr/>
                    </p:nvPicPr>
                    <p:blipFill>
                      <a:blip r:embed="rId4"/>
                      <a:stretch>
                        <a:fillRect/>
                      </a:stretch>
                    </p:blipFill>
                    <p:spPr>
                      <a:xfrm>
                        <a:off x="1781583" y="3702605"/>
                        <a:ext cx="5580835" cy="490025"/>
                      </a:xfrm>
                      <a:prstGeom prst="rect">
                        <a:avLst/>
                      </a:prstGeom>
                    </p:spPr>
                  </p:pic>
                </p:oleObj>
              </mc:Fallback>
            </mc:AlternateContent>
          </a:graphicData>
        </a:graphic>
      </p:graphicFrame>
    </p:spTree>
    <p:extLst>
      <p:ext uri="{BB962C8B-B14F-4D97-AF65-F5344CB8AC3E}">
        <p14:creationId xmlns:p14="http://schemas.microsoft.com/office/powerpoint/2010/main" val="468469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defTabSz="457200">
              <a:spcBef>
                <a:spcPct val="0"/>
              </a:spcBef>
              <a:buClrTx/>
            </a:pPr>
            <a:r>
              <a:rPr lang="en-US" kern="1200" dirty="0">
                <a:latin typeface="Times New Roman" panose="02020603050405020304" pitchFamily="18" charset="0"/>
                <a:ea typeface="+mj-ea"/>
                <a:cs typeface="+mj-cs"/>
              </a:rPr>
              <a:t>Trend- and Seasonality-Corrected Exponential </a:t>
            </a:r>
            <a:r>
              <a:rPr lang="en-US" kern="1200" dirty="0" smtClean="0">
                <a:latin typeface="Times New Roman" panose="02020603050405020304" pitchFamily="18" charset="0"/>
                <a:ea typeface="+mj-ea"/>
                <a:cs typeface="+mj-cs"/>
              </a:rPr>
              <a:t>Smoothing </a:t>
            </a:r>
            <a:r>
              <a:rPr lang="en-US" sz="2000" b="0" kern="1200" dirty="0" smtClean="0">
                <a:latin typeface="Times New Roman" panose="02020603050405020304" pitchFamily="18" charset="0"/>
              </a:rPr>
              <a:t>(2 </a:t>
            </a:r>
            <a:r>
              <a:rPr lang="en-US" sz="2000" b="0" kern="1200" dirty="0">
                <a:latin typeface="Times New Roman" panose="02020603050405020304" pitchFamily="18" charset="0"/>
              </a:rPr>
              <a:t>of 2)</a:t>
            </a:r>
            <a:endParaRPr lang="en-US" sz="200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0"/>
            <a:ext cx="8229600" cy="861744"/>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200" kern="1200" dirty="0">
                <a:solidFill>
                  <a:srgbClr val="000000"/>
                </a:solidFill>
                <a:latin typeface="Arial (Body)"/>
                <a:ea typeface="+mn-ea"/>
                <a:cs typeface="+mn-cs"/>
              </a:rPr>
              <a:t>After observing demand for period </a:t>
            </a:r>
            <a:r>
              <a:rPr lang="en-US" sz="2200" i="1" kern="1200" dirty="0">
                <a:solidFill>
                  <a:srgbClr val="000000"/>
                </a:solidFill>
                <a:latin typeface="Arial (Body)"/>
                <a:ea typeface="+mn-ea"/>
                <a:cs typeface="Times New Roman"/>
              </a:rPr>
              <a:t>t</a:t>
            </a:r>
            <a:r>
              <a:rPr lang="en-US" sz="2200" kern="1200" dirty="0">
                <a:solidFill>
                  <a:srgbClr val="000000"/>
                </a:solidFill>
                <a:latin typeface="Arial (Body)"/>
                <a:ea typeface="+mn-ea"/>
                <a:cs typeface="+mn-cs"/>
              </a:rPr>
              <a:t> + 1, revise estimates for level, trend, and seasonal </a:t>
            </a:r>
            <a:r>
              <a:rPr lang="en-US" sz="2200" kern="1200" dirty="0" smtClean="0">
                <a:solidFill>
                  <a:srgbClr val="000000"/>
                </a:solidFill>
                <a:latin typeface="Arial (Body)"/>
                <a:ea typeface="+mn-ea"/>
                <a:cs typeface="+mn-cs"/>
              </a:rPr>
              <a:t>factors</a:t>
            </a:r>
            <a:endParaRPr lang="en-US" sz="2200" kern="1200" dirty="0">
              <a:solidFill>
                <a:srgbClr val="000000"/>
              </a:solidFill>
              <a:latin typeface="Arial (Body)"/>
              <a:ea typeface="+mn-ea"/>
              <a:cs typeface="+mn-cs"/>
            </a:endParaRPr>
          </a:p>
        </p:txBody>
      </p:sp>
      <p:graphicFrame>
        <p:nvGraphicFramePr>
          <p:cNvPr id="6" name="Object 5" descr="L sub start expression t + 1 end expression = alpha left parenthesis d sub start expression t + 1 end expression divided by s sub start expression t + 1 end expression right parenthesis + left parenthesis 1 minus alpha right parenthesis left parenthesis l sub t + t sub right parenthesis. T sub start expression t + 1 end expression = beta left parenthesis l start expression l sub t + 1 end expression minus l sub t right parenthesis + left parenthesis 1 minus beta right parenthesis t sub t. S sub start expression t + p + 1 end expression = gamma left parenthesis d sub start expression t + 1 end expression divided by l sub start expression t + 1 end expression right parenthesis + left parenthesis 1 minus gamma right parenthesis s sub start expression t + 1 end expression"/>
          <p:cNvGraphicFramePr>
            <a:graphicFrameLocks noChangeAspect="1"/>
          </p:cNvGraphicFramePr>
          <p:nvPr>
            <p:extLst>
              <p:ext uri="{D42A27DB-BD31-4B8C-83A1-F6EECF244321}">
                <p14:modId xmlns:p14="http://schemas.microsoft.com/office/powerpoint/2010/main" val="2874962968"/>
              </p:ext>
            </p:extLst>
          </p:nvPr>
        </p:nvGraphicFramePr>
        <p:xfrm>
          <a:off x="2381285" y="2551057"/>
          <a:ext cx="3556155" cy="2059097"/>
        </p:xfrm>
        <a:graphic>
          <a:graphicData uri="http://schemas.openxmlformats.org/presentationml/2006/ole">
            <mc:AlternateContent xmlns:mc="http://schemas.openxmlformats.org/markup-compatibility/2006">
              <mc:Choice xmlns:v="urn:schemas-microsoft-com:vml" Requires="v">
                <p:oleObj spid="_x0000_s31353" name="Equation" r:id="rId3" imgW="4825800" imgH="2793960" progId="Equation.DSMT4">
                  <p:embed/>
                </p:oleObj>
              </mc:Choice>
              <mc:Fallback>
                <p:oleObj name="Equation" r:id="rId3" imgW="4825800" imgH="2793960" progId="Equation.DSMT4">
                  <p:embed/>
                  <p:pic>
                    <p:nvPicPr>
                      <p:cNvPr id="2" name="Object 1"/>
                      <p:cNvPicPr/>
                      <p:nvPr/>
                    </p:nvPicPr>
                    <p:blipFill>
                      <a:blip r:embed="rId4"/>
                      <a:stretch>
                        <a:fillRect/>
                      </a:stretch>
                    </p:blipFill>
                    <p:spPr>
                      <a:xfrm>
                        <a:off x="2381285" y="2551057"/>
                        <a:ext cx="3556155" cy="2059097"/>
                      </a:xfrm>
                      <a:prstGeom prst="rect">
                        <a:avLst/>
                      </a:prstGeom>
                    </p:spPr>
                  </p:pic>
                </p:oleObj>
              </mc:Fallback>
            </mc:AlternateContent>
          </a:graphicData>
        </a:graphic>
      </p:graphicFrame>
      <p:sp>
        <p:nvSpPr>
          <p:cNvPr id="5" name="Text Placeholder 4"/>
          <p:cNvSpPr>
            <a:spLocks noGrp="1"/>
          </p:cNvSpPr>
          <p:nvPr>
            <p:ph type="body" idx="2"/>
          </p:nvPr>
        </p:nvSpPr>
        <p:spPr>
          <a:xfrm>
            <a:off x="457200" y="4731657"/>
            <a:ext cx="8229600" cy="1538514"/>
          </a:xfrm>
        </p:spPr>
        <p:txBody>
          <a:bodyPr/>
          <a:lstStyle/>
          <a:p>
            <a:pPr marL="0" lvl="0" indent="0" defTabSz="457200">
              <a:spcAft>
                <a:spcPct val="0"/>
              </a:spcAft>
              <a:buNone/>
            </a:pPr>
            <a:r>
              <a:rPr lang="el-GR" sz="2200" i="1" kern="1200" dirty="0" smtClean="0">
                <a:solidFill>
                  <a:srgbClr val="000000"/>
                </a:solidFill>
                <a:latin typeface="+mn-lt"/>
              </a:rPr>
              <a:t>α</a:t>
            </a:r>
            <a:r>
              <a:rPr lang="en-US" sz="2200" kern="1200" dirty="0" smtClean="0">
                <a:solidFill>
                  <a:srgbClr val="000000"/>
                </a:solidFill>
                <a:latin typeface="+mn-lt"/>
              </a:rPr>
              <a:t> </a:t>
            </a:r>
            <a:r>
              <a:rPr lang="en-US" sz="2200" kern="1200" dirty="0">
                <a:solidFill>
                  <a:srgbClr val="000000"/>
                </a:solidFill>
                <a:latin typeface="+mn-lt"/>
              </a:rPr>
              <a:t>= smoothing </a:t>
            </a:r>
            <a:r>
              <a:rPr lang="en-US" sz="2200" kern="1200" dirty="0" smtClean="0">
                <a:solidFill>
                  <a:srgbClr val="000000"/>
                </a:solidFill>
                <a:latin typeface="+mn-lt"/>
              </a:rPr>
              <a:t>constant for level</a:t>
            </a:r>
          </a:p>
          <a:p>
            <a:pPr marL="0" lvl="0" indent="0" defTabSz="457200">
              <a:spcAft>
                <a:spcPct val="0"/>
              </a:spcAft>
              <a:buNone/>
            </a:pPr>
            <a:r>
              <a:rPr lang="el-GR" sz="2200" i="1" kern="1200" dirty="0" smtClean="0">
                <a:solidFill>
                  <a:srgbClr val="000000"/>
                </a:solidFill>
                <a:latin typeface="+mn-lt"/>
              </a:rPr>
              <a:t>β</a:t>
            </a:r>
            <a:r>
              <a:rPr lang="en-US" sz="2200" kern="1200" dirty="0" smtClean="0">
                <a:solidFill>
                  <a:srgbClr val="000000"/>
                </a:solidFill>
                <a:latin typeface="+mn-lt"/>
              </a:rPr>
              <a:t> </a:t>
            </a:r>
            <a:r>
              <a:rPr lang="en-US" sz="2200" kern="1200" dirty="0">
                <a:solidFill>
                  <a:srgbClr val="000000"/>
                </a:solidFill>
                <a:latin typeface="+mn-lt"/>
              </a:rPr>
              <a:t>= smoothing constant for trend</a:t>
            </a:r>
          </a:p>
          <a:p>
            <a:pPr marL="0" lvl="0" indent="0" defTabSz="457200">
              <a:spcAft>
                <a:spcPct val="0"/>
              </a:spcAft>
              <a:buNone/>
            </a:pPr>
            <a:r>
              <a:rPr lang="el-GR" sz="2200" i="1" kern="1200" dirty="0" smtClean="0">
                <a:solidFill>
                  <a:srgbClr val="000000"/>
                </a:solidFill>
                <a:latin typeface="+mn-lt"/>
              </a:rPr>
              <a:t>γ</a:t>
            </a:r>
            <a:r>
              <a:rPr lang="en-US" sz="2200" kern="1200" dirty="0" smtClean="0">
                <a:solidFill>
                  <a:srgbClr val="000000"/>
                </a:solidFill>
                <a:latin typeface="+mn-lt"/>
              </a:rPr>
              <a:t> </a:t>
            </a:r>
            <a:r>
              <a:rPr lang="en-US" sz="2200" kern="1200" dirty="0">
                <a:solidFill>
                  <a:srgbClr val="000000"/>
                </a:solidFill>
                <a:latin typeface="+mn-lt"/>
              </a:rPr>
              <a:t>= smoothing constant for seasonal </a:t>
            </a:r>
            <a:r>
              <a:rPr lang="en-US" sz="2200" kern="1200" dirty="0" smtClean="0">
                <a:solidFill>
                  <a:srgbClr val="000000"/>
                </a:solidFill>
                <a:latin typeface="+mn-lt"/>
              </a:rPr>
              <a:t>factor</a:t>
            </a:r>
            <a:endParaRPr lang="en-US" sz="2200" kern="1200" dirty="0">
              <a:solidFill>
                <a:srgbClr val="000000"/>
              </a:solidFill>
              <a:latin typeface="+mn-lt"/>
            </a:endParaRPr>
          </a:p>
        </p:txBody>
      </p:sp>
    </p:spTree>
    <p:extLst>
      <p:ext uri="{BB962C8B-B14F-4D97-AF65-F5344CB8AC3E}">
        <p14:creationId xmlns:p14="http://schemas.microsoft.com/office/powerpoint/2010/main" val="255157531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Winter’s Model </a:t>
            </a:r>
            <a:r>
              <a:rPr lang="en-US" sz="2000" b="0" kern="1200" dirty="0" smtClean="0">
                <a:latin typeface="Times New Roman" panose="02020603050405020304" pitchFamily="18" charset="0"/>
                <a:ea typeface="+mj-ea"/>
                <a:cs typeface="+mj-cs"/>
              </a:rPr>
              <a:t>(1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0" lvl="0" indent="0" defTabSz="457200">
              <a:spcAft>
                <a:spcPct val="0"/>
              </a:spcAft>
              <a:buNone/>
              <a:tabLst/>
            </a:pPr>
            <a:r>
              <a:rPr lang="en-US" sz="2400" i="1" kern="1200" dirty="0">
                <a:solidFill>
                  <a:srgbClr val="000000"/>
                </a:solidFill>
                <a:latin typeface="Arial (Body)"/>
                <a:ea typeface="+mn-ea"/>
                <a:cs typeface="Times New Roman"/>
              </a:rPr>
              <a:t>L</a:t>
            </a:r>
            <a:r>
              <a:rPr lang="en-US" sz="2400" kern="1200" baseline="-25000" dirty="0">
                <a:solidFill>
                  <a:srgbClr val="000000"/>
                </a:solidFill>
                <a:latin typeface="Arial (Body)"/>
                <a:ea typeface="+mn-ea"/>
                <a:cs typeface="+mn-cs"/>
              </a:rPr>
              <a:t>0</a:t>
            </a:r>
            <a:r>
              <a:rPr lang="en-US" sz="2400" kern="1200" dirty="0">
                <a:solidFill>
                  <a:srgbClr val="000000"/>
                </a:solidFill>
                <a:latin typeface="Arial (Body)"/>
                <a:ea typeface="+mn-ea"/>
                <a:cs typeface="+mn-cs"/>
              </a:rPr>
              <a:t> = 18,439  </a:t>
            </a:r>
            <a:r>
              <a:rPr lang="en-US" sz="2400" i="1" kern="1200" dirty="0">
                <a:solidFill>
                  <a:srgbClr val="000000"/>
                </a:solidFill>
                <a:latin typeface="Arial (Body)"/>
                <a:ea typeface="+mn-ea"/>
                <a:cs typeface="Times New Roman"/>
              </a:rPr>
              <a:t>T</a:t>
            </a:r>
            <a:r>
              <a:rPr lang="en-US" sz="2400" kern="1200" baseline="-25000" dirty="0">
                <a:solidFill>
                  <a:srgbClr val="000000"/>
                </a:solidFill>
                <a:latin typeface="Arial (Body)"/>
                <a:ea typeface="+mn-ea"/>
                <a:cs typeface="+mn-cs"/>
              </a:rPr>
              <a:t>0</a:t>
            </a:r>
            <a:r>
              <a:rPr lang="en-US" sz="2400" kern="1200" dirty="0">
                <a:solidFill>
                  <a:srgbClr val="000000"/>
                </a:solidFill>
                <a:latin typeface="Arial (Body)"/>
                <a:ea typeface="+mn-ea"/>
                <a:cs typeface="+mn-cs"/>
              </a:rPr>
              <a:t> = 524</a:t>
            </a:r>
          </a:p>
          <a:p>
            <a:pPr marL="0" lvl="0" indent="0" defTabSz="457200">
              <a:spcAft>
                <a:spcPct val="0"/>
              </a:spcAft>
              <a:buNone/>
              <a:tabLst/>
            </a:pP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0.47, </a:t>
            </a: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2 </a:t>
            </a:r>
            <a:r>
              <a:rPr lang="en-US" sz="2400" kern="1200" dirty="0">
                <a:solidFill>
                  <a:srgbClr val="000000"/>
                </a:solidFill>
                <a:latin typeface="Arial (Body)"/>
                <a:ea typeface="+mn-ea"/>
                <a:cs typeface="+mn-cs"/>
              </a:rPr>
              <a:t>= 0.68, </a:t>
            </a: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3 </a:t>
            </a:r>
            <a:r>
              <a:rPr lang="en-US" sz="2400" kern="1200" dirty="0">
                <a:solidFill>
                  <a:srgbClr val="000000"/>
                </a:solidFill>
                <a:latin typeface="Arial (Body)"/>
                <a:ea typeface="+mn-ea"/>
                <a:cs typeface="+mn-cs"/>
              </a:rPr>
              <a:t>= 1.17, </a:t>
            </a: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4 </a:t>
            </a:r>
            <a:r>
              <a:rPr lang="en-US" sz="2400" kern="1200" dirty="0">
                <a:solidFill>
                  <a:srgbClr val="000000"/>
                </a:solidFill>
                <a:latin typeface="Arial (Body)"/>
                <a:ea typeface="+mn-ea"/>
                <a:cs typeface="+mn-cs"/>
              </a:rPr>
              <a:t>= 1.67</a:t>
            </a:r>
          </a:p>
          <a:p>
            <a:pPr marL="0" lvl="0" indent="0" defTabSz="457200">
              <a:spcAft>
                <a:spcPct val="0"/>
              </a:spcAft>
              <a:buNone/>
              <a:tabLst/>
            </a:pPr>
            <a:r>
              <a:rPr lang="en-US" sz="2400" i="1" kern="1200" dirty="0">
                <a:solidFill>
                  <a:srgbClr val="000000"/>
                </a:solidFill>
                <a:latin typeface="Arial (Body)"/>
                <a:ea typeface="+mn-ea"/>
                <a:cs typeface="Times New Roman"/>
              </a:rPr>
              <a:t>F</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a:t>
            </a:r>
            <a:r>
              <a:rPr lang="en-US" sz="2400" i="1" kern="1200" dirty="0">
                <a:solidFill>
                  <a:srgbClr val="000000"/>
                </a:solidFill>
                <a:latin typeface="Arial (Body)"/>
                <a:ea typeface="+mn-ea"/>
                <a:cs typeface="Times New Roman"/>
              </a:rPr>
              <a:t>L</a:t>
            </a:r>
            <a:r>
              <a:rPr lang="en-US" sz="2400" kern="1200" baseline="-25000" dirty="0">
                <a:solidFill>
                  <a:srgbClr val="000000"/>
                </a:solidFill>
                <a:latin typeface="Arial (Body)"/>
                <a:ea typeface="+mn-ea"/>
                <a:cs typeface="+mn-cs"/>
              </a:rPr>
              <a:t>0</a:t>
            </a:r>
            <a:r>
              <a:rPr lang="en-US" sz="2400" kern="1200" dirty="0">
                <a:solidFill>
                  <a:srgbClr val="000000"/>
                </a:solidFill>
                <a:latin typeface="Arial (Body)"/>
                <a:ea typeface="+mn-ea"/>
                <a:cs typeface="+mn-cs"/>
              </a:rPr>
              <a:t> + </a:t>
            </a:r>
            <a:r>
              <a:rPr lang="en-US" sz="2400" i="1" kern="1200" dirty="0">
                <a:solidFill>
                  <a:srgbClr val="000000"/>
                </a:solidFill>
                <a:latin typeface="Arial (Body)"/>
                <a:ea typeface="+mn-ea"/>
                <a:cs typeface="Times New Roman"/>
              </a:rPr>
              <a:t>T</a:t>
            </a:r>
            <a:r>
              <a:rPr lang="en-US" sz="2400" kern="1200" baseline="-25000" dirty="0">
                <a:solidFill>
                  <a:srgbClr val="000000"/>
                </a:solidFill>
                <a:latin typeface="Arial (Body)"/>
                <a:ea typeface="+mn-ea"/>
                <a:cs typeface="+mn-cs"/>
              </a:rPr>
              <a:t>0</a:t>
            </a:r>
            <a:r>
              <a:rPr lang="en-US" sz="2400" kern="1200" dirty="0">
                <a:solidFill>
                  <a:srgbClr val="000000"/>
                </a:solidFill>
                <a:latin typeface="Arial (Body)"/>
                <a:ea typeface="+mn-ea"/>
                <a:cs typeface="+mn-cs"/>
              </a:rPr>
              <a:t>)</a:t>
            </a: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(18,439 + 524)(0.47) = 8,913</a:t>
            </a:r>
          </a:p>
          <a:p>
            <a:pPr marL="0" lvl="0" indent="0" defTabSz="457200">
              <a:spcAft>
                <a:spcPct val="0"/>
              </a:spcAft>
              <a:buNone/>
              <a:tabLst/>
            </a:pPr>
            <a:r>
              <a:rPr lang="en-US" sz="2400" kern="1200" dirty="0">
                <a:solidFill>
                  <a:srgbClr val="000000"/>
                </a:solidFill>
                <a:latin typeface="Arial (Body)"/>
                <a:ea typeface="+mn-ea"/>
                <a:cs typeface="+mn-cs"/>
              </a:rPr>
              <a:t>The observed demand for Period 1 = </a:t>
            </a:r>
            <a:r>
              <a:rPr lang="en-US" sz="2400" i="1" kern="1200" dirty="0">
                <a:solidFill>
                  <a:srgbClr val="000000"/>
                </a:solidFill>
                <a:latin typeface="Arial (Body)"/>
                <a:ea typeface="+mn-ea"/>
                <a:cs typeface="Times New Roman"/>
              </a:rPr>
              <a:t>D</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8,000</a:t>
            </a:r>
          </a:p>
          <a:p>
            <a:pPr marL="0" lvl="0" indent="0" defTabSz="457200">
              <a:spcAft>
                <a:spcPct val="0"/>
              </a:spcAft>
              <a:buNone/>
              <a:tabLst/>
            </a:pPr>
            <a:r>
              <a:rPr lang="en-US" sz="2400" kern="1200" dirty="0">
                <a:solidFill>
                  <a:srgbClr val="000000"/>
                </a:solidFill>
                <a:latin typeface="Arial (Body)"/>
                <a:ea typeface="+mn-ea"/>
                <a:cs typeface="+mn-cs"/>
              </a:rPr>
              <a:t>Forecast error for Period </a:t>
            </a:r>
            <a:r>
              <a:rPr lang="en-US" sz="2400" kern="1200" dirty="0" smtClean="0">
                <a:solidFill>
                  <a:srgbClr val="000000"/>
                </a:solidFill>
                <a:latin typeface="Arial (Body)"/>
                <a:ea typeface="+mn-ea"/>
                <a:cs typeface="+mn-cs"/>
              </a:rPr>
              <a:t>1</a:t>
            </a:r>
            <a:endParaRPr lang="en-US" sz="2400" kern="1200" dirty="0">
              <a:solidFill>
                <a:srgbClr val="000000"/>
              </a:solidFill>
              <a:latin typeface="Arial (Body)"/>
              <a:ea typeface="+mn-ea"/>
              <a:cs typeface="+mn-cs"/>
            </a:endParaRPr>
          </a:p>
          <a:p>
            <a:pPr marL="1609725" lvl="0" indent="0" defTabSz="457200">
              <a:spcAft>
                <a:spcPct val="0"/>
              </a:spcAft>
              <a:buNone/>
              <a:tabLst/>
            </a:pPr>
            <a:r>
              <a:rPr lang="en-US" sz="2400" kern="1200" dirty="0">
                <a:solidFill>
                  <a:srgbClr val="000000"/>
                </a:solidFill>
                <a:latin typeface="Arial (Body)"/>
                <a:ea typeface="+mn-ea"/>
                <a:cs typeface="+mn-cs"/>
              </a:rPr>
              <a:t>= </a:t>
            </a:r>
            <a:r>
              <a:rPr lang="en-US" sz="2400" i="1" kern="1200" dirty="0">
                <a:solidFill>
                  <a:srgbClr val="000000"/>
                </a:solidFill>
                <a:latin typeface="Arial (Body)"/>
                <a:ea typeface="+mn-ea"/>
                <a:cs typeface="Times New Roman"/>
              </a:rPr>
              <a:t>E</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a:t>
            </a:r>
            <a:r>
              <a:rPr lang="en-US" sz="2400" i="1" kern="1200" dirty="0">
                <a:solidFill>
                  <a:srgbClr val="000000"/>
                </a:solidFill>
                <a:latin typeface="Arial (Body)"/>
                <a:ea typeface="+mn-ea"/>
                <a:cs typeface="Times New Roman"/>
              </a:rPr>
              <a:t>F</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a:t>
            </a:r>
            <a:r>
              <a:rPr lang="en-US" sz="2400" i="1" kern="1200" dirty="0" smtClean="0">
                <a:solidFill>
                  <a:srgbClr val="000000"/>
                </a:solidFill>
                <a:latin typeface="Arial (Body)"/>
                <a:ea typeface="+mn-ea"/>
                <a:cs typeface="Times New Roman"/>
              </a:rPr>
              <a:t>D1</a:t>
            </a:r>
            <a:endParaRPr lang="en-US" sz="2400" kern="1200" dirty="0">
              <a:solidFill>
                <a:srgbClr val="000000"/>
              </a:solidFill>
              <a:latin typeface="Arial (Body)"/>
              <a:ea typeface="+mn-ea"/>
              <a:cs typeface="+mn-cs"/>
            </a:endParaRPr>
          </a:p>
          <a:p>
            <a:pPr marL="0" lvl="0" indent="1609725" defTabSz="457200">
              <a:spcAft>
                <a:spcPct val="0"/>
              </a:spcAft>
              <a:buNone/>
              <a:tabLst/>
            </a:pPr>
            <a:r>
              <a:rPr lang="en-US" sz="2400" kern="1200" dirty="0">
                <a:solidFill>
                  <a:srgbClr val="000000"/>
                </a:solidFill>
                <a:latin typeface="Arial (Body)"/>
                <a:ea typeface="+mn-ea"/>
                <a:cs typeface="+mn-cs"/>
              </a:rPr>
              <a:t>= 8,913 – 8,000 = 913</a:t>
            </a:r>
          </a:p>
        </p:txBody>
      </p:sp>
    </p:spTree>
    <p:extLst>
      <p:ext uri="{BB962C8B-B14F-4D97-AF65-F5344CB8AC3E}">
        <p14:creationId xmlns:p14="http://schemas.microsoft.com/office/powerpoint/2010/main" val="5326339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Characteristics of Forecasts</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Forecasts are always inaccurate and should thus include both the expected value of the forecast and a measure of forecast error</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Long-term forecasts are usually less accurate than short-term forecasts</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Aggregate forecasts are usually more accurate than disaggregate forecasts</a:t>
            </a:r>
          </a:p>
          <a:p>
            <a:pPr marL="432054" lvl="0" indent="-432054" defTabSz="457200">
              <a:spcAft>
                <a:spcPct val="0"/>
              </a:spcAft>
              <a:buSzPts val="2400"/>
              <a:buFont typeface="+mj-lt"/>
              <a:buAutoNum type="arabicPeriod"/>
              <a:tabLst/>
            </a:pPr>
            <a:r>
              <a:rPr lang="en-US" sz="2400" kern="1200" dirty="0">
                <a:solidFill>
                  <a:srgbClr val="000000"/>
                </a:solidFill>
                <a:latin typeface="Arial (Body)"/>
                <a:ea typeface="+mn-ea"/>
                <a:cs typeface="+mn-cs"/>
              </a:rPr>
              <a:t>In general, the farther up the supply chain a company is, the greater is the distortion of information it receives</a:t>
            </a:r>
          </a:p>
        </p:txBody>
      </p:sp>
    </p:spTree>
    <p:extLst>
      <p:ext uri="{BB962C8B-B14F-4D97-AF65-F5344CB8AC3E}">
        <p14:creationId xmlns:p14="http://schemas.microsoft.com/office/powerpoint/2010/main" val="429201843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Winter’s Model </a:t>
            </a:r>
            <a:r>
              <a:rPr lang="en-US" sz="2000" b="0" kern="1200" dirty="0" smtClean="0">
                <a:latin typeface="Times New Roman" panose="02020603050405020304" pitchFamily="18" charset="0"/>
                <a:ea typeface="+mj-ea"/>
                <a:cs typeface="+mj-cs"/>
              </a:rPr>
              <a:t>(2 of 3)</a:t>
            </a:r>
            <a:endParaRPr lang="en-US" sz="2000" b="0" kern="1200" dirty="0">
              <a:latin typeface="Times New Roman" panose="02020603050405020304" pitchFamily="18" charset="0"/>
              <a:ea typeface="+mj-ea"/>
              <a:cs typeface="+mj-cs"/>
            </a:endParaRPr>
          </a:p>
        </p:txBody>
      </p:sp>
      <p:sp>
        <p:nvSpPr>
          <p:cNvPr id="3" name="Content Placeholder 2"/>
          <p:cNvSpPr>
            <a:spLocks noGrp="1"/>
          </p:cNvSpPr>
          <p:nvPr>
            <p:ph type="body" idx="1"/>
          </p:nvPr>
        </p:nvSpPr>
        <p:spPr>
          <a:xfrm>
            <a:off x="457200" y="1600201"/>
            <a:ext cx="8229600" cy="861744"/>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200" kern="1200" dirty="0" smtClean="0">
                <a:solidFill>
                  <a:srgbClr val="000000"/>
                </a:solidFill>
                <a:latin typeface="+mn-lt"/>
                <a:ea typeface="+mn-ea"/>
                <a:cs typeface="+mn-cs"/>
              </a:rPr>
              <a:t>Assume </a:t>
            </a:r>
            <a:r>
              <a:rPr lang="el-GR" sz="2200" i="1" kern="1200" dirty="0" smtClean="0">
                <a:solidFill>
                  <a:srgbClr val="000000"/>
                </a:solidFill>
                <a:latin typeface="+mn-lt"/>
                <a:ea typeface="+mn-ea"/>
                <a:cs typeface="+mn-cs"/>
              </a:rPr>
              <a:t>α</a:t>
            </a:r>
            <a:r>
              <a:rPr lang="en-US" sz="2200" i="1" kern="1200" dirty="0" smtClean="0">
                <a:solidFill>
                  <a:srgbClr val="000000"/>
                </a:solidFill>
                <a:latin typeface="+mn-lt"/>
                <a:ea typeface="+mn-ea"/>
                <a:cs typeface="+mn-cs"/>
              </a:rPr>
              <a:t> </a:t>
            </a:r>
            <a:r>
              <a:rPr lang="en-US" sz="2200" kern="1200" dirty="0" smtClean="0">
                <a:solidFill>
                  <a:srgbClr val="000000"/>
                </a:solidFill>
                <a:latin typeface="+mn-lt"/>
                <a:ea typeface="+mn-ea"/>
                <a:cs typeface="+mn-cs"/>
              </a:rPr>
              <a:t>= 0.1, </a:t>
            </a:r>
            <a:r>
              <a:rPr lang="el-GR" sz="2200" i="1" kern="1200" dirty="0" smtClean="0">
                <a:solidFill>
                  <a:srgbClr val="000000"/>
                </a:solidFill>
                <a:latin typeface="+mn-lt"/>
                <a:ea typeface="+mn-ea"/>
                <a:cs typeface="+mn-cs"/>
              </a:rPr>
              <a:t>β</a:t>
            </a:r>
            <a:r>
              <a:rPr lang="en-US" sz="2200" i="1" kern="1200" dirty="0" smtClean="0">
                <a:solidFill>
                  <a:srgbClr val="000000"/>
                </a:solidFill>
                <a:latin typeface="+mn-lt"/>
                <a:ea typeface="+mn-ea"/>
                <a:cs typeface="+mn-cs"/>
              </a:rPr>
              <a:t> </a:t>
            </a:r>
            <a:r>
              <a:rPr lang="en-US" sz="2200" kern="1200" dirty="0" smtClean="0">
                <a:solidFill>
                  <a:srgbClr val="000000"/>
                </a:solidFill>
                <a:latin typeface="+mn-lt"/>
                <a:ea typeface="+mn-ea"/>
                <a:cs typeface="+mn-cs"/>
              </a:rPr>
              <a:t>= 0.2, </a:t>
            </a:r>
            <a:r>
              <a:rPr lang="el-GR" sz="2200" i="1" kern="1200" dirty="0" smtClean="0">
                <a:solidFill>
                  <a:srgbClr val="000000"/>
                </a:solidFill>
                <a:latin typeface="+mn-lt"/>
                <a:ea typeface="+mn-ea"/>
                <a:cs typeface="+mn-cs"/>
              </a:rPr>
              <a:t>γ</a:t>
            </a:r>
            <a:r>
              <a:rPr lang="en-US" sz="2200" i="1" kern="1200" dirty="0" smtClean="0">
                <a:solidFill>
                  <a:srgbClr val="000000"/>
                </a:solidFill>
                <a:latin typeface="+mn-lt"/>
                <a:ea typeface="+mn-ea"/>
                <a:cs typeface="+mn-cs"/>
              </a:rPr>
              <a:t> </a:t>
            </a:r>
            <a:r>
              <a:rPr lang="en-US" sz="2200" kern="1200" dirty="0" smtClean="0">
                <a:solidFill>
                  <a:srgbClr val="000000"/>
                </a:solidFill>
                <a:latin typeface="+mn-lt"/>
                <a:ea typeface="+mn-ea"/>
                <a:cs typeface="+mn-cs"/>
              </a:rPr>
              <a:t>= 0.1; </a:t>
            </a:r>
            <a:r>
              <a:rPr lang="en-US" sz="2200" kern="1200" dirty="0">
                <a:solidFill>
                  <a:srgbClr val="000000"/>
                </a:solidFill>
                <a:latin typeface="+mn-lt"/>
                <a:ea typeface="+mn-ea"/>
                <a:cs typeface="+mn-cs"/>
              </a:rPr>
              <a:t>revise estimates for level and trend for period 1 and for seasonal factor for Period 5</a:t>
            </a:r>
          </a:p>
        </p:txBody>
      </p:sp>
      <p:graphicFrame>
        <p:nvGraphicFramePr>
          <p:cNvPr id="7" name="Object 6" descr="L sub 1 = alpha left parenthesis d sub 1 divided by s sub 1 right parenthesis + left parenthesis 1 minus alpha right parenthesis left parenthesis l sub 0 + t sub 0 right parenthesis. equals left bracket 0.1 times left parenthesis 8,000 divided by 0.47 right parenthesis right bracket + left bracket 0.9 times left parenthesis 18,439 + 524 right parenthesis right bracket = 18,769.T sub 1 = beta left parenthesis L sub 1 minus l sub 1 right parenthesis + left parenthesis 1 minus beta right parenthesis t sub 0. equals left bracket 0.2 times left parenthesis 18,769 minus 18,439 right parenthesis right bracket + left parenthesis 0.8 times 524 right parenthesis = 485. S sub f = gamma left parenthesis D sub 1 divided by l sub 1 right parenthesis + left parenthesis 1 minus gamma right parenthesis S sub 1. equals left bracket 0.1 times left parenthesis 8,000 divided by 18,769 right parenthesis right bracket + left parenthesis 0.9 tines 0.47 right parenthesis = 0.47"/>
          <p:cNvGraphicFramePr>
            <a:graphicFrameLocks noChangeAspect="1"/>
          </p:cNvGraphicFramePr>
          <p:nvPr>
            <p:extLst>
              <p:ext uri="{D42A27DB-BD31-4B8C-83A1-F6EECF244321}">
                <p14:modId xmlns:p14="http://schemas.microsoft.com/office/powerpoint/2010/main" val="1377682607"/>
              </p:ext>
            </p:extLst>
          </p:nvPr>
        </p:nvGraphicFramePr>
        <p:xfrm>
          <a:off x="1903550" y="2605199"/>
          <a:ext cx="5286101" cy="3664013"/>
        </p:xfrm>
        <a:graphic>
          <a:graphicData uri="http://schemas.openxmlformats.org/presentationml/2006/ole">
            <mc:AlternateContent xmlns:mc="http://schemas.openxmlformats.org/markup-compatibility/2006">
              <mc:Choice xmlns:v="urn:schemas-microsoft-com:vml" Requires="v">
                <p:oleObj spid="_x0000_s29343" name="Equation" r:id="rId3" imgW="7035480" imgH="4876560" progId="Equation.DSMT4">
                  <p:embed/>
                </p:oleObj>
              </mc:Choice>
              <mc:Fallback>
                <p:oleObj name="Equation" r:id="rId3" imgW="7035480" imgH="4876560" progId="Equation.DSMT4">
                  <p:embed/>
                  <p:pic>
                    <p:nvPicPr>
                      <p:cNvPr id="3" name="Object 2"/>
                      <p:cNvPicPr/>
                      <p:nvPr/>
                    </p:nvPicPr>
                    <p:blipFill>
                      <a:blip r:embed="rId4"/>
                      <a:stretch>
                        <a:fillRect/>
                      </a:stretch>
                    </p:blipFill>
                    <p:spPr>
                      <a:xfrm>
                        <a:off x="1903550" y="2605199"/>
                        <a:ext cx="5286101" cy="3664013"/>
                      </a:xfrm>
                      <a:prstGeom prst="rect">
                        <a:avLst/>
                      </a:prstGeom>
                    </p:spPr>
                  </p:pic>
                </p:oleObj>
              </mc:Fallback>
            </mc:AlternateContent>
          </a:graphicData>
        </a:graphic>
      </p:graphicFrame>
    </p:spTree>
    <p:extLst>
      <p:ext uri="{BB962C8B-B14F-4D97-AF65-F5344CB8AC3E}">
        <p14:creationId xmlns:p14="http://schemas.microsoft.com/office/powerpoint/2010/main" val="37078340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Winter’s Model </a:t>
            </a:r>
            <a:r>
              <a:rPr lang="en-US" sz="2000" b="0" kern="1200" dirty="0" smtClean="0">
                <a:latin typeface="Times New Roman" panose="02020603050405020304" pitchFamily="18" charset="0"/>
                <a:ea typeface="+mj-ea"/>
                <a:cs typeface="+mj-cs"/>
              </a:rPr>
              <a:t>(3 of 3)</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0" lvl="0" indent="0" defTabSz="457200">
              <a:spcAft>
                <a:spcPct val="0"/>
              </a:spcAft>
              <a:buNone/>
              <a:tabLst/>
            </a:pPr>
            <a:r>
              <a:rPr lang="en-US" sz="2400" kern="1200" dirty="0">
                <a:solidFill>
                  <a:srgbClr val="000000"/>
                </a:solidFill>
                <a:latin typeface="Arial (Body)"/>
                <a:ea typeface="+mn-ea"/>
                <a:cs typeface="Times New Roman"/>
              </a:rPr>
              <a:t>Forecast demand for Period 2</a:t>
            </a:r>
          </a:p>
          <a:p>
            <a:pPr marL="627063" lvl="0" indent="0" defTabSz="457200">
              <a:spcAft>
                <a:spcPct val="0"/>
              </a:spcAft>
              <a:buNone/>
              <a:tabLst/>
            </a:pPr>
            <a:r>
              <a:rPr lang="en-US" sz="2400" i="1" kern="1200" dirty="0" smtClean="0">
                <a:solidFill>
                  <a:srgbClr val="000000"/>
                </a:solidFill>
                <a:latin typeface="Arial (Body)"/>
                <a:ea typeface="+mn-ea"/>
                <a:cs typeface="Times New Roman"/>
              </a:rPr>
              <a:t>F</a:t>
            </a:r>
            <a:r>
              <a:rPr lang="en-US" sz="2400" kern="1200" baseline="-25000" dirty="0" smtClean="0">
                <a:solidFill>
                  <a:srgbClr val="000000"/>
                </a:solidFill>
                <a:latin typeface="Arial (Body)"/>
                <a:ea typeface="+mn-ea"/>
                <a:cs typeface="+mn-cs"/>
              </a:rPr>
              <a:t>2</a:t>
            </a:r>
            <a:r>
              <a:rPr lang="en-US" sz="2400" kern="1200" dirty="0" smtClean="0">
                <a:solidFill>
                  <a:srgbClr val="000000"/>
                </a:solidFill>
                <a:latin typeface="Arial (Body)"/>
                <a:ea typeface="+mn-ea"/>
                <a:cs typeface="+mn-cs"/>
              </a:rPr>
              <a:t> </a:t>
            </a:r>
            <a:r>
              <a:rPr lang="en-US" sz="2400" kern="1200" dirty="0">
                <a:solidFill>
                  <a:srgbClr val="000000"/>
                </a:solidFill>
                <a:latin typeface="Arial (Body)"/>
                <a:ea typeface="+mn-ea"/>
                <a:cs typeface="+mn-cs"/>
              </a:rPr>
              <a:t>= (</a:t>
            </a:r>
            <a:r>
              <a:rPr lang="en-US" sz="2400" i="1" kern="1200" dirty="0">
                <a:solidFill>
                  <a:srgbClr val="000000"/>
                </a:solidFill>
                <a:latin typeface="Arial (Body)"/>
                <a:ea typeface="+mn-ea"/>
                <a:cs typeface="Times New Roman"/>
              </a:rPr>
              <a:t>L</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 + </a:t>
            </a:r>
            <a:r>
              <a:rPr lang="en-US" sz="2400" i="1" kern="1200" dirty="0">
                <a:solidFill>
                  <a:srgbClr val="000000"/>
                </a:solidFill>
                <a:latin typeface="Arial (Body)"/>
                <a:ea typeface="+mn-ea"/>
                <a:cs typeface="Times New Roman"/>
              </a:rPr>
              <a:t>T</a:t>
            </a:r>
            <a:r>
              <a:rPr lang="en-US" sz="2400" kern="1200" baseline="-25000" dirty="0">
                <a:solidFill>
                  <a:srgbClr val="000000"/>
                </a:solidFill>
                <a:latin typeface="Arial (Body)"/>
                <a:ea typeface="+mn-ea"/>
                <a:cs typeface="+mn-cs"/>
              </a:rPr>
              <a:t>1</a:t>
            </a:r>
            <a:r>
              <a:rPr lang="en-US" sz="2400" kern="1200" dirty="0">
                <a:solidFill>
                  <a:srgbClr val="000000"/>
                </a:solidFill>
                <a:latin typeface="Arial (Body)"/>
                <a:ea typeface="+mn-ea"/>
                <a:cs typeface="+mn-cs"/>
              </a:rPr>
              <a:t>)</a:t>
            </a:r>
            <a:r>
              <a:rPr lang="en-US" sz="2400" i="1" kern="1200" dirty="0">
                <a:solidFill>
                  <a:srgbClr val="000000"/>
                </a:solidFill>
                <a:latin typeface="Arial (Body)"/>
                <a:ea typeface="+mn-ea"/>
                <a:cs typeface="Times New Roman"/>
              </a:rPr>
              <a:t>S</a:t>
            </a:r>
            <a:r>
              <a:rPr lang="en-US" sz="2400" kern="1200" baseline="-25000" dirty="0">
                <a:solidFill>
                  <a:srgbClr val="000000"/>
                </a:solidFill>
                <a:latin typeface="Arial (Body)"/>
                <a:ea typeface="+mn-ea"/>
                <a:cs typeface="+mn-cs"/>
              </a:rPr>
              <a:t>2</a:t>
            </a:r>
            <a:r>
              <a:rPr lang="en-US" sz="2400" kern="1200" dirty="0">
                <a:solidFill>
                  <a:srgbClr val="000000"/>
                </a:solidFill>
                <a:latin typeface="Arial (Body)"/>
                <a:ea typeface="+mn-ea"/>
                <a:cs typeface="+mn-cs"/>
              </a:rPr>
              <a:t> = (18,769 + 485)(0.68) = 13,093</a:t>
            </a:r>
          </a:p>
        </p:txBody>
      </p:sp>
    </p:spTree>
    <p:extLst>
      <p:ext uri="{BB962C8B-B14F-4D97-AF65-F5344CB8AC3E}">
        <p14:creationId xmlns:p14="http://schemas.microsoft.com/office/powerpoint/2010/main" val="181649171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Time Series Models</a:t>
            </a:r>
            <a:endParaRPr lang="en-US" kern="1200" dirty="0">
              <a:latin typeface="Times New Roman" panose="02020603050405020304" pitchFamily="18" charset="0"/>
              <a:ea typeface="+mj-ea"/>
              <a:cs typeface="+mj-cs"/>
            </a:endParaRPr>
          </a:p>
        </p:txBody>
      </p:sp>
      <p:graphicFrame>
        <p:nvGraphicFramePr>
          <p:cNvPr id="4" name="Table 3"/>
          <p:cNvGraphicFramePr>
            <a:graphicFrameLocks noGrp="1"/>
          </p:cNvGraphicFramePr>
          <p:nvPr>
            <p:extLst>
              <p:ext uri="{D42A27DB-BD31-4B8C-83A1-F6EECF244321}">
                <p14:modId xmlns:p14="http://schemas.microsoft.com/office/powerpoint/2010/main" val="2537115848"/>
              </p:ext>
            </p:extLst>
          </p:nvPr>
        </p:nvGraphicFramePr>
        <p:xfrm>
          <a:off x="457200" y="2184400"/>
          <a:ext cx="8229600" cy="1854200"/>
        </p:xfrm>
        <a:graphic>
          <a:graphicData uri="http://schemas.openxmlformats.org/drawingml/2006/table">
            <a:tbl>
              <a:tblPr firstRow="1" bandRow="1">
                <a:tableStyleId>{2D5ABB26-0587-4C30-8999-92F81FD0307C}</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sz="1800" b="1" kern="1200" dirty="0" smtClean="0">
                          <a:solidFill>
                            <a:schemeClr val="tx1"/>
                          </a:solidFill>
                          <a:latin typeface="+mn-lt"/>
                          <a:ea typeface="+mn-ea"/>
                          <a:cs typeface="+mn-cs"/>
                        </a:rPr>
                        <a:t>Forecasting Method</a:t>
                      </a:r>
                    </a:p>
                  </a:txBody>
                  <a:tcPr>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r>
                        <a:rPr lang="en-US" sz="1800" b="1" kern="1200" dirty="0" smtClean="0">
                          <a:solidFill>
                            <a:schemeClr val="tx1"/>
                          </a:solidFill>
                          <a:latin typeface="+mn-lt"/>
                          <a:ea typeface="+mn-ea"/>
                          <a:cs typeface="+mn-cs"/>
                        </a:rPr>
                        <a:t>Applicability</a:t>
                      </a:r>
                    </a:p>
                  </a:txBody>
                  <a:tcPr>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Moving average</a:t>
                      </a:r>
                      <a:endParaRPr lang="en-US" sz="1800" dirty="0" smtClean="0"/>
                    </a:p>
                  </a:txBody>
                  <a:tcPr>
                    <a:lnT w="19050" cap="flat" cmpd="sng" algn="ctr">
                      <a:solidFill>
                        <a:scrgbClr r="0" g="0" b="0"/>
                      </a:solidFill>
                      <a:prstDash val="solid"/>
                      <a:round/>
                      <a:headEnd type="none" w="med" len="med"/>
                      <a:tailEnd type="none" w="med" len="med"/>
                    </a:lnT>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No trend or seasonality</a:t>
                      </a:r>
                      <a:endParaRPr lang="en-US" sz="1800" dirty="0" smtClean="0"/>
                    </a:p>
                  </a:txBody>
                  <a:tcPr>
                    <a:lnT w="19050" cap="flat" cmpd="sng" algn="ctr">
                      <a:solidFill>
                        <a:scrgbClr r="0" g="0" b="0"/>
                      </a:solidFill>
                      <a:prstDash val="solid"/>
                      <a:round/>
                      <a:headEnd type="none" w="med" len="med"/>
                      <a:tailEnd type="none" w="med" len="med"/>
                    </a:lnT>
                    <a:solidFill>
                      <a:srgbClr val="FFFFFF"/>
                    </a:solidFill>
                  </a:tcPr>
                </a:tc>
                <a:extLst>
                  <a:ext uri="{0D108BD9-81ED-4DB2-BD59-A6C34878D82A}">
                    <a16:rowId xmlns:a16="http://schemas.microsoft.com/office/drawing/2014/main" val="10001"/>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Simple exponential smoothing</a:t>
                      </a:r>
                      <a:endParaRPr lang="en-US" sz="1800" dirty="0" smtClean="0"/>
                    </a:p>
                  </a:txBody>
                  <a:tcP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No trend or seasonality</a:t>
                      </a:r>
                      <a:endParaRPr lang="en-US" sz="1800" dirty="0" smtClean="0"/>
                    </a:p>
                  </a:txBody>
                  <a:tcPr>
                    <a:solidFill>
                      <a:srgbClr val="FFFFFF"/>
                    </a:solidFill>
                  </a:tcPr>
                </a:tc>
                <a:extLst>
                  <a:ext uri="{0D108BD9-81ED-4DB2-BD59-A6C34878D82A}">
                    <a16:rowId xmlns:a16="http://schemas.microsoft.com/office/drawing/2014/main" val="10002"/>
                  </a:ext>
                </a:extLst>
              </a:tr>
              <a:tr h="370840">
                <a:tc>
                  <a:txBody>
                    <a:bodyPr/>
                    <a:lstStyle/>
                    <a:p>
                      <a:r>
                        <a:rPr lang="en-US" sz="1800" kern="1200" dirty="0" smtClean="0">
                          <a:solidFill>
                            <a:schemeClr val="tx1"/>
                          </a:solidFill>
                          <a:latin typeface="+mn-lt"/>
                          <a:ea typeface="+mn-ea"/>
                          <a:cs typeface="+mn-cs"/>
                        </a:rPr>
                        <a:t>Holt’s model</a:t>
                      </a:r>
                      <a:endParaRPr lang="en-US" sz="1800" dirty="0"/>
                    </a:p>
                  </a:txBody>
                  <a:tcPr>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Trend but no seasonality</a:t>
                      </a:r>
                      <a:endParaRPr lang="en-US" sz="1800" dirty="0" smtClean="0"/>
                    </a:p>
                  </a:txBody>
                  <a:tcPr>
                    <a:solidFill>
                      <a:srgbClr val="FFFFFF"/>
                    </a:solidFill>
                  </a:tcPr>
                </a:tc>
                <a:extLst>
                  <a:ext uri="{0D108BD9-81ED-4DB2-BD59-A6C34878D82A}">
                    <a16:rowId xmlns:a16="http://schemas.microsoft.com/office/drawing/2014/main" val="10003"/>
                  </a:ext>
                </a:extLst>
              </a:tr>
              <a:tr h="370840">
                <a:tc>
                  <a:txBody>
                    <a:bodyPr/>
                    <a:lstStyle/>
                    <a:p>
                      <a:r>
                        <a:rPr lang="en-US" sz="1800" kern="1200" dirty="0" smtClean="0">
                          <a:solidFill>
                            <a:schemeClr val="tx1"/>
                          </a:solidFill>
                          <a:latin typeface="+mn-lt"/>
                          <a:ea typeface="+mn-ea"/>
                          <a:cs typeface="+mn-cs"/>
                        </a:rPr>
                        <a:t>Winter’s model</a:t>
                      </a:r>
                      <a:endParaRPr lang="en-US" sz="1800" dirty="0"/>
                    </a:p>
                  </a:txBody>
                  <a:tcPr>
                    <a:lnB w="28575"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Trend and seasonality</a:t>
                      </a:r>
                      <a:endParaRPr lang="en-US" sz="1800" dirty="0" smtClean="0"/>
                    </a:p>
                  </a:txBody>
                  <a:tcPr>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8707369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3</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Time-series methods for forecasting are categorized as static or adaptive. In static methods, the estimates of parameters are not updated as new demand is observed. Static methods include regression. In adaptive methods, the estimates are updated each time a new demand is observed. Adaptive methods include moving averages, simple exponential smoothing, Holt’s model, and Winter’s model. Moving averages and simple exponential smoothing are best used when demand displays neither trend nor seasonality. Holt’s model is best when demand displays a trend but no seasonality. Winter’s model is appropriate when demand displays both trend and </a:t>
            </a:r>
            <a:r>
              <a:rPr lang="en-US" sz="2400" kern="1200" dirty="0" smtClean="0">
                <a:solidFill>
                  <a:srgbClr val="000000"/>
                </a:solidFill>
                <a:latin typeface="Arial (Body)"/>
                <a:ea typeface="+mn-ea"/>
                <a:cs typeface="+mn-cs"/>
              </a:rPr>
              <a:t>seasonality.</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64527874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Measures of Forecast Error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923299"/>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Forecast errors contain valuable information and must be analyzed for two reasons</a:t>
            </a:r>
            <a:r>
              <a:rPr lang="en-US" sz="2400" kern="1200" dirty="0" smtClean="0">
                <a:solidFill>
                  <a:srgbClr val="000000"/>
                </a:solidFill>
                <a:latin typeface="Arial (Body)"/>
                <a:ea typeface="+mn-ea"/>
                <a:cs typeface="+mn-cs"/>
              </a:rPr>
              <a:t>:</a:t>
            </a:r>
            <a:endParaRPr lang="en-US" sz="2400" kern="1200" dirty="0">
              <a:solidFill>
                <a:srgbClr val="000000"/>
              </a:solidFill>
              <a:latin typeface="Arial (Body)"/>
              <a:ea typeface="+mn-ea"/>
              <a:cs typeface="+mn-cs"/>
            </a:endParaRPr>
          </a:p>
        </p:txBody>
      </p:sp>
      <p:sp>
        <p:nvSpPr>
          <p:cNvPr id="4" name="Text Placeholder 3"/>
          <p:cNvSpPr>
            <a:spLocks noGrp="1"/>
          </p:cNvSpPr>
          <p:nvPr>
            <p:ph type="body" idx="2"/>
          </p:nvPr>
        </p:nvSpPr>
        <p:spPr>
          <a:xfrm>
            <a:off x="457200" y="2583972"/>
            <a:ext cx="8229600" cy="1701421"/>
          </a:xfrm>
        </p:spPr>
        <p:txBody>
          <a:bodyPr/>
          <a:lstStyle/>
          <a:p>
            <a:pPr marL="741553" lvl="1" indent="-428371" defTabSz="457200">
              <a:spcAft>
                <a:spcPct val="0"/>
              </a:spcAft>
              <a:buSzPts val="2400"/>
              <a:buFont typeface="+mj-lt"/>
              <a:buAutoNum type="arabicPeriod"/>
            </a:pPr>
            <a:r>
              <a:rPr lang="en-US" sz="2400" kern="1200" dirty="0">
                <a:solidFill>
                  <a:srgbClr val="000000"/>
                </a:solidFill>
                <a:latin typeface="+mn-lt"/>
              </a:rPr>
              <a:t>Managers use error analysis to determine whether the current forecasting method is predicting the systematic component of demand accurately</a:t>
            </a:r>
          </a:p>
          <a:p>
            <a:pPr marL="741553" lvl="1" indent="-428371" defTabSz="457200">
              <a:spcAft>
                <a:spcPct val="0"/>
              </a:spcAft>
              <a:buSzPts val="2400"/>
              <a:buFont typeface="+mj-lt"/>
              <a:buAutoNum type="arabicPeriod"/>
            </a:pPr>
            <a:r>
              <a:rPr lang="en-US" sz="2400" kern="1200" dirty="0">
                <a:solidFill>
                  <a:srgbClr val="000000"/>
                </a:solidFill>
                <a:latin typeface="+mn-lt"/>
              </a:rPr>
              <a:t>All contingency plans must account for forecast </a:t>
            </a:r>
            <a:r>
              <a:rPr lang="en-US" sz="2400" kern="1200" dirty="0" smtClean="0">
                <a:solidFill>
                  <a:srgbClr val="000000"/>
                </a:solidFill>
                <a:latin typeface="+mn-lt"/>
              </a:rPr>
              <a:t>error</a:t>
            </a:r>
            <a:endParaRPr lang="en-US" sz="2400" kern="1200" dirty="0">
              <a:solidFill>
                <a:srgbClr val="000000"/>
              </a:solidFill>
              <a:latin typeface="+mn-lt"/>
            </a:endParaRPr>
          </a:p>
        </p:txBody>
      </p:sp>
    </p:spTree>
    <p:extLst>
      <p:ext uri="{BB962C8B-B14F-4D97-AF65-F5344CB8AC3E}">
        <p14:creationId xmlns:p14="http://schemas.microsoft.com/office/powerpoint/2010/main" val="291987917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Measures of Forecast Error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graphicFrame>
        <p:nvGraphicFramePr>
          <p:cNvPr id="3" name="Object 2" descr="E sub t = F sub t minus d"/>
          <p:cNvGraphicFramePr>
            <a:graphicFrameLocks noChangeAspect="1"/>
          </p:cNvGraphicFramePr>
          <p:nvPr>
            <p:extLst>
              <p:ext uri="{D42A27DB-BD31-4B8C-83A1-F6EECF244321}">
                <p14:modId xmlns:p14="http://schemas.microsoft.com/office/powerpoint/2010/main" val="2864361908"/>
              </p:ext>
            </p:extLst>
          </p:nvPr>
        </p:nvGraphicFramePr>
        <p:xfrm>
          <a:off x="3932644" y="1750966"/>
          <a:ext cx="1578969" cy="490025"/>
        </p:xfrm>
        <a:graphic>
          <a:graphicData uri="http://schemas.openxmlformats.org/presentationml/2006/ole">
            <mc:AlternateContent xmlns:mc="http://schemas.openxmlformats.org/markup-compatibility/2006">
              <mc:Choice xmlns:v="urn:schemas-microsoft-com:vml" Requires="v">
                <p:oleObj spid="_x0000_s41723" name="Equation" r:id="rId3" imgW="736560" imgH="228600" progId="Equation.DSMT4">
                  <p:embed/>
                </p:oleObj>
              </mc:Choice>
              <mc:Fallback>
                <p:oleObj name="Equation" r:id="rId3" imgW="736560" imgH="228600" progId="Equation.DSMT4">
                  <p:embed/>
                  <p:pic>
                    <p:nvPicPr>
                      <p:cNvPr id="0" name=""/>
                      <p:cNvPicPr/>
                      <p:nvPr/>
                    </p:nvPicPr>
                    <p:blipFill>
                      <a:blip r:embed="rId4"/>
                      <a:stretch>
                        <a:fillRect/>
                      </a:stretch>
                    </p:blipFill>
                    <p:spPr>
                      <a:xfrm>
                        <a:off x="3932644" y="1750966"/>
                        <a:ext cx="1578969" cy="490025"/>
                      </a:xfrm>
                      <a:prstGeom prst="rect">
                        <a:avLst/>
                      </a:prstGeom>
                    </p:spPr>
                  </p:pic>
                </p:oleObj>
              </mc:Fallback>
            </mc:AlternateContent>
          </a:graphicData>
        </a:graphic>
      </p:graphicFrame>
      <p:graphicFrame>
        <p:nvGraphicFramePr>
          <p:cNvPr id="4" name="Object 3" descr="m s e sub n = start fraction 1 over n end fraction the sum of E squared sub t from t = 1 to n A sub t = absolute value of e sub t. M a d sub n = start fraction 1 over n end fraction the sum of A sub t from t = 1 to n sigma = 1.25 M A D"/>
          <p:cNvGraphicFramePr>
            <a:graphicFrameLocks noChangeAspect="1"/>
          </p:cNvGraphicFramePr>
          <p:nvPr>
            <p:extLst>
              <p:ext uri="{D42A27DB-BD31-4B8C-83A1-F6EECF244321}">
                <p14:modId xmlns:p14="http://schemas.microsoft.com/office/powerpoint/2010/main" val="2659321489"/>
              </p:ext>
            </p:extLst>
          </p:nvPr>
        </p:nvGraphicFramePr>
        <p:xfrm>
          <a:off x="774437" y="2379926"/>
          <a:ext cx="3419475" cy="2698750"/>
        </p:xfrm>
        <a:graphic>
          <a:graphicData uri="http://schemas.openxmlformats.org/presentationml/2006/ole">
            <mc:AlternateContent xmlns:mc="http://schemas.openxmlformats.org/markup-compatibility/2006">
              <mc:Choice xmlns:v="urn:schemas-microsoft-com:vml" Requires="v">
                <p:oleObj spid="_x0000_s41724" name="Equation" r:id="rId5" imgW="1930320" imgH="1523880" progId="Equation.DSMT4">
                  <p:embed/>
                </p:oleObj>
              </mc:Choice>
              <mc:Fallback>
                <p:oleObj name="Equation" r:id="rId5" imgW="1930320" imgH="1523880" progId="Equation.DSMT4">
                  <p:embed/>
                  <p:pic>
                    <p:nvPicPr>
                      <p:cNvPr id="0" name=""/>
                      <p:cNvPicPr/>
                      <p:nvPr/>
                    </p:nvPicPr>
                    <p:blipFill>
                      <a:blip r:embed="rId6"/>
                      <a:stretch>
                        <a:fillRect/>
                      </a:stretch>
                    </p:blipFill>
                    <p:spPr>
                      <a:xfrm>
                        <a:off x="774437" y="2379926"/>
                        <a:ext cx="3419475" cy="2698750"/>
                      </a:xfrm>
                      <a:prstGeom prst="rect">
                        <a:avLst/>
                      </a:prstGeom>
                    </p:spPr>
                  </p:pic>
                </p:oleObj>
              </mc:Fallback>
            </mc:AlternateContent>
          </a:graphicData>
        </a:graphic>
      </p:graphicFrame>
      <p:graphicFrame>
        <p:nvGraphicFramePr>
          <p:cNvPr id="5" name="Object 4" descr="M A P E sub n = start fraction sum from t = 1 to n of absolute value of start expression e sub t over d sub t end expression 100 over n end fraction &#10;bias sub n = sum of e sub t from t = 1 to n t s sub t start fraction bias sub r over m a d sub t end fraction"/>
          <p:cNvGraphicFramePr>
            <a:graphicFrameLocks noChangeAspect="1"/>
          </p:cNvGraphicFramePr>
          <p:nvPr>
            <p:extLst>
              <p:ext uri="{D42A27DB-BD31-4B8C-83A1-F6EECF244321}">
                <p14:modId xmlns:p14="http://schemas.microsoft.com/office/powerpoint/2010/main" val="3224873938"/>
              </p:ext>
            </p:extLst>
          </p:nvPr>
        </p:nvGraphicFramePr>
        <p:xfrm>
          <a:off x="5952132" y="1921846"/>
          <a:ext cx="2452688" cy="3533775"/>
        </p:xfrm>
        <a:graphic>
          <a:graphicData uri="http://schemas.openxmlformats.org/presentationml/2006/ole">
            <mc:AlternateContent xmlns:mc="http://schemas.openxmlformats.org/markup-compatibility/2006">
              <mc:Choice xmlns:v="urn:schemas-microsoft-com:vml" Requires="v">
                <p:oleObj spid="_x0000_s41725" name="Equation" r:id="rId7" imgW="1384200" imgH="1993680" progId="Equation.DSMT4">
                  <p:embed/>
                </p:oleObj>
              </mc:Choice>
              <mc:Fallback>
                <p:oleObj name="Equation" r:id="rId7" imgW="1384200" imgH="1993680" progId="Equation.DSMT4">
                  <p:embed/>
                  <p:pic>
                    <p:nvPicPr>
                      <p:cNvPr id="0" name=""/>
                      <p:cNvPicPr/>
                      <p:nvPr/>
                    </p:nvPicPr>
                    <p:blipFill>
                      <a:blip r:embed="rId8"/>
                      <a:stretch>
                        <a:fillRect/>
                      </a:stretch>
                    </p:blipFill>
                    <p:spPr>
                      <a:xfrm>
                        <a:off x="5952132" y="1921846"/>
                        <a:ext cx="2452688" cy="3533775"/>
                      </a:xfrm>
                      <a:prstGeom prst="rect">
                        <a:avLst/>
                      </a:prstGeom>
                    </p:spPr>
                  </p:pic>
                </p:oleObj>
              </mc:Fallback>
            </mc:AlternateContent>
          </a:graphicData>
        </a:graphic>
      </p:graphicFrame>
      <p:graphicFrame>
        <p:nvGraphicFramePr>
          <p:cNvPr id="6" name="Object 5" descr="Declining alpha, alpha sub t = start fraction alpha sub start expression t minus 1 end expression over rho + alpha start expression alpha sub start expression t minus 1 end expression end fraction, = start fraction 1 minus rho over 1 minus rho to the power of t end fraction"/>
          <p:cNvGraphicFramePr>
            <a:graphicFrameLocks noChangeAspect="1"/>
          </p:cNvGraphicFramePr>
          <p:nvPr>
            <p:extLst>
              <p:ext uri="{D42A27DB-BD31-4B8C-83A1-F6EECF244321}">
                <p14:modId xmlns:p14="http://schemas.microsoft.com/office/powerpoint/2010/main" val="2201041026"/>
              </p:ext>
            </p:extLst>
          </p:nvPr>
        </p:nvGraphicFramePr>
        <p:xfrm>
          <a:off x="1742646" y="5519464"/>
          <a:ext cx="5221977" cy="841457"/>
        </p:xfrm>
        <a:graphic>
          <a:graphicData uri="http://schemas.openxmlformats.org/presentationml/2006/ole">
            <mc:AlternateContent xmlns:mc="http://schemas.openxmlformats.org/markup-compatibility/2006">
              <mc:Choice xmlns:v="urn:schemas-microsoft-com:vml" Requires="v">
                <p:oleObj spid="_x0000_s41726" name="Equation" r:id="rId9" imgW="2679480" imgH="431640" progId="Equation.DSMT4">
                  <p:embed/>
                </p:oleObj>
              </mc:Choice>
              <mc:Fallback>
                <p:oleObj name="Equation" r:id="rId9" imgW="2679480" imgH="431640" progId="Equation.DSMT4">
                  <p:embed/>
                  <p:pic>
                    <p:nvPicPr>
                      <p:cNvPr id="0" name=""/>
                      <p:cNvPicPr/>
                      <p:nvPr/>
                    </p:nvPicPr>
                    <p:blipFill>
                      <a:blip r:embed="rId10"/>
                      <a:stretch>
                        <a:fillRect/>
                      </a:stretch>
                    </p:blipFill>
                    <p:spPr>
                      <a:xfrm>
                        <a:off x="1742646" y="5519464"/>
                        <a:ext cx="5221977" cy="841457"/>
                      </a:xfrm>
                      <a:prstGeom prst="rect">
                        <a:avLst/>
                      </a:prstGeom>
                    </p:spPr>
                  </p:pic>
                </p:oleObj>
              </mc:Fallback>
            </mc:AlternateContent>
          </a:graphicData>
        </a:graphic>
      </p:graphicFrame>
    </p:spTree>
    <p:extLst>
      <p:ext uri="{BB962C8B-B14F-4D97-AF65-F5344CB8AC3E}">
        <p14:creationId xmlns:p14="http://schemas.microsoft.com/office/powerpoint/2010/main" val="18619193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4</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idx="1"/>
          </p:nvPr>
        </p:nvSpPr>
        <p:spPr>
          <a:xfrm>
            <a:off x="457200" y="1553410"/>
            <a:ext cx="8229600" cy="3139291"/>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Forecast error measures the random component of demand. This measure is important because it reveals how inaccurate a forecast is likely to be and what contingencies a firm may have to plan for. The </a:t>
            </a:r>
            <a:r>
              <a:rPr lang="en-US" sz="2400" kern="1200" dirty="0" smtClean="0">
                <a:solidFill>
                  <a:srgbClr val="000000"/>
                </a:solidFill>
                <a:latin typeface="Arial (Body)"/>
                <a:ea typeface="+mn-ea"/>
                <a:cs typeface="+mn-cs"/>
              </a:rPr>
              <a:t>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 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D, </a:t>
            </a:r>
            <a:r>
              <a:rPr lang="en-US" sz="2400" kern="1200" dirty="0">
                <a:solidFill>
                  <a:srgbClr val="000000"/>
                </a:solidFill>
                <a:latin typeface="Arial (Body)"/>
                <a:ea typeface="+mn-ea"/>
                <a:cs typeface="+mn-cs"/>
              </a:rPr>
              <a:t>and </a:t>
            </a:r>
            <a:r>
              <a:rPr lang="en-US" sz="2400" kern="1200" dirty="0" smtClean="0">
                <a:solidFill>
                  <a:srgbClr val="000000"/>
                </a:solidFill>
                <a:latin typeface="Arial (Body)"/>
                <a:ea typeface="+mn-ea"/>
                <a:cs typeface="+mn-cs"/>
              </a:rPr>
              <a:t>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 are </a:t>
            </a:r>
            <a:r>
              <a:rPr lang="en-US" sz="2400" kern="1200" dirty="0">
                <a:solidFill>
                  <a:srgbClr val="000000"/>
                </a:solidFill>
                <a:latin typeface="Arial (Body)"/>
                <a:ea typeface="+mn-ea"/>
                <a:cs typeface="+mn-cs"/>
              </a:rPr>
              <a:t>used to estimate the size of the fore- cast error. The bias and </a:t>
            </a:r>
            <a:r>
              <a:rPr lang="en-US" sz="2400" kern="1200" dirty="0" smtClean="0">
                <a:solidFill>
                  <a:srgbClr val="000000"/>
                </a:solidFill>
                <a:latin typeface="Arial (Body)"/>
                <a:ea typeface="+mn-ea"/>
                <a:cs typeface="+mn-cs"/>
              </a:rPr>
              <a:t>T</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 are </a:t>
            </a:r>
            <a:r>
              <a:rPr lang="en-US" sz="2400" kern="1200" dirty="0">
                <a:solidFill>
                  <a:srgbClr val="000000"/>
                </a:solidFill>
                <a:latin typeface="Arial (Body)"/>
                <a:ea typeface="+mn-ea"/>
                <a:cs typeface="+mn-cs"/>
              </a:rPr>
              <a:t>used to estimate if the forecast consistently over- or under- forecasts or if demand has deviated significantly from historical </a:t>
            </a:r>
            <a:r>
              <a:rPr lang="en-US" sz="2400" kern="1200" dirty="0" smtClean="0">
                <a:solidFill>
                  <a:srgbClr val="000000"/>
                </a:solidFill>
                <a:latin typeface="Arial (Body)"/>
                <a:ea typeface="+mn-ea"/>
                <a:cs typeface="+mn-cs"/>
              </a:rPr>
              <a:t>norms.</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30627108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Selecting the Best Smoothing Constant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pic>
        <p:nvPicPr>
          <p:cNvPr id="5" name="Picture 4" descr="A spreadsheet, and solver parameters for selecting smoothing constant by minimizing M S E. The spreadsheet has 8 columns. They are as follows. Period, t. Demand, D sub t. Level, L sub t. Forecast, F sub t. Error, E sub t. Squared error. Absolute error, Ay sub t. Percent Error. Period, cells Ay 2 through Ay 12 are 0 through 10. Values for demand are as follows. B 2, blank. B 3, 2024. B 4, 2076. B 5, 1992. B 6, 2075. Values for level are as follows. C 2, 2017.9. C 3, 2021.2. C 4, 2050.8. C 5, 2019.0. C 6, 2049.3. C 7, 2060.5. C 8, 2052.7. C 9, 2038.8. C 10, 2002.7. C 11, 1953.6, C 12, 1970.6. Values for forecast are as follows. D 2, blank. D 3, 2017.9. D 4, 2021.2. D 5, 2050.8. D 6, 2019.0. D 7, 2049.3. D 8,2060.5. D 9, 2052.7. D 10, 2038.8. D 11, 2002.7. D 12, 1953.6. Values for error are as follows. E 2, blank. E 3, negative 6.1. E 4, negative 54.8. E 5, 58.8. E 6, negative 56.0. E 7, negative 20.7. E 8, 14.5. E 9, 25.7. E 10,66.8. E 11, 90.7. E 12, negative 31.4. Values for squared error are as follows. F 2, blank. F 3, 37. F 4, 3003. F 5, 3463, F 6, 3135. F 7, 429. F 8, 210. F 9, 658. F 10, 4459. F 11, 8218. F 12, 985. Values for absolute error are as follows. G 2, blank. G 3, 6.1. G 4, 54.8. G 5, 58.8. G 6, 56.0. G 7, 20.7. G 8, 14.5. G 9, 25.7. G 10, 66.8. G 11, 90.7. G 12, 31.4. Values for % error are as follows. H 2, blank. H 3, 0.3%. H 4, 2.6%. H 5, 3.0%. H 6, 2.7%. H 7, 1.0%. H 8, 0.7%. H 9, 1.3%. H 10,3.4%. H 11, 4.7%. H 12, 1.6%.B 13 = 2017.9. alpha, B 14 = 0.54. E 13 = 87. F 13 = 2460. G 13 = 42.5. H = 2.1%. Solver parameters. Set target cell: $ F $ 13. Minimum value is 0. By changing cells $ B $ 14. Subject to the constraints, $ B $ 14 is less than or equal to 1."/>
          <p:cNvPicPr>
            <a:picLocks noChangeAspect="1"/>
          </p:cNvPicPr>
          <p:nvPr/>
        </p:nvPicPr>
        <p:blipFill>
          <a:blip r:embed="rId2"/>
          <a:stretch>
            <a:fillRect/>
          </a:stretch>
        </p:blipFill>
        <p:spPr>
          <a:xfrm>
            <a:off x="2664622" y="1726721"/>
            <a:ext cx="3561710" cy="3948851"/>
          </a:xfrm>
          <a:prstGeom prst="rect">
            <a:avLst/>
          </a:prstGeom>
        </p:spPr>
      </p:pic>
      <p:sp>
        <p:nvSpPr>
          <p:cNvPr id="3" name="Text Placeholder 2"/>
          <p:cNvSpPr>
            <a:spLocks noGrp="1"/>
          </p:cNvSpPr>
          <p:nvPr>
            <p:ph type="body" idx="1"/>
          </p:nvPr>
        </p:nvSpPr>
        <p:spPr>
          <a:xfrm>
            <a:off x="457200" y="5899259"/>
            <a:ext cx="8229600" cy="433308"/>
          </a:xfrm>
        </p:spPr>
        <p:txBody>
          <a:bodyPr/>
          <a:lstStyle/>
          <a:p>
            <a:pPr marL="0" indent="0">
              <a:buNone/>
            </a:pPr>
            <a:r>
              <a:rPr lang="en-US" sz="2000" b="1" dirty="0">
                <a:latin typeface="+mn-lt"/>
              </a:rPr>
              <a:t>Figure </a:t>
            </a:r>
            <a:r>
              <a:rPr lang="en-US" sz="2000" b="1" dirty="0" smtClean="0">
                <a:latin typeface="+mn-lt"/>
              </a:rPr>
              <a:t>7-5 </a:t>
            </a:r>
            <a:r>
              <a:rPr lang="en-US" sz="2000" dirty="0" smtClean="0">
                <a:latin typeface="+mn-lt"/>
              </a:rPr>
              <a:t>Selecting </a:t>
            </a:r>
            <a:r>
              <a:rPr lang="en-US" sz="2000" dirty="0">
                <a:latin typeface="+mn-lt"/>
              </a:rPr>
              <a:t>Smoothing Constant by Minimizing </a:t>
            </a:r>
            <a:r>
              <a:rPr lang="en-US" sz="2000" dirty="0" smtClean="0">
                <a:latin typeface="+mn-lt"/>
              </a:rPr>
              <a:t>M</a:t>
            </a:r>
            <a:r>
              <a:rPr lang="en-US" sz="100" dirty="0" smtClean="0">
                <a:latin typeface="+mn-lt"/>
              </a:rPr>
              <a:t> </a:t>
            </a:r>
            <a:r>
              <a:rPr lang="en-US" sz="2000" dirty="0" smtClean="0">
                <a:latin typeface="+mn-lt"/>
              </a:rPr>
              <a:t>S</a:t>
            </a:r>
            <a:r>
              <a:rPr lang="en-US" sz="100" dirty="0" smtClean="0">
                <a:latin typeface="+mn-lt"/>
              </a:rPr>
              <a:t> </a:t>
            </a:r>
            <a:r>
              <a:rPr lang="en-US" sz="2000" dirty="0" smtClean="0">
                <a:latin typeface="+mn-lt"/>
              </a:rPr>
              <a:t>E</a:t>
            </a:r>
            <a:endParaRPr lang="en-US" sz="2000" dirty="0">
              <a:latin typeface="+mn-lt"/>
            </a:endParaRPr>
          </a:p>
        </p:txBody>
      </p:sp>
    </p:spTree>
    <p:extLst>
      <p:ext uri="{BB962C8B-B14F-4D97-AF65-F5344CB8AC3E}">
        <p14:creationId xmlns:p14="http://schemas.microsoft.com/office/powerpoint/2010/main" val="12136077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Selecting the Best Smoothing Constant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pic>
        <p:nvPicPr>
          <p:cNvPr id="5" name="Picture 4" descr="Selecting smoothing constant by minimizing M Ay D. The spreadsheet in figure 7 6 has 8 columns. They are as follows. Period, t. Demand, D sub t. Level, L sub t. Forecast, F sub t. Error, E sub t. Squared error. Absolute error, Ay sub t. Percent Error. Values for period, cells Ay 2 through Ay 12 are 0 through 10. Values for demand are as follows. B 2, blank. B 3, 2024. B 4, 2076. B 5, 1992. B 6, 2075. B 7, 2070. B 8, 2046. B 9, 2027. B 10, 1972. B 11, 1912. B 12, 1985. Values for level are as follows. C 2, 2017.9. C 3, 2019.8. C 4, 2037.8. C 5, 2023.2. C 6, 2039.7. C 7, 2049.4. C 8, 2048.3. C 9, 2041.5. C 10, 2019.3. C 11, 1985.0. C 12, 1985.0. Values for forecast are as follows. D 2, blank. D 3, 2017.9. D 4, 2019.8. D 5, 2037.8. D 6, 2032.2. D 7, 2039.7. D 8, 2049.4. D 9, 2048.3. D 10, 2041.5. D 11, 2019.3. D 12, 1985.0. Values for error are as follows. E 2, blank. E 3, negative 6.1. E 4, negative 56.2. E 5, 45.8. E 6, negative 51.8. E 7, negative 30.3. E 8, 3.4. E 9, 21.3. E 10, 69.5. E 11, 107.3. E 12, 0.0. Values for squared error are as follows. F 2, blank. F 3, 37. F 4, 3153. F 5, 2097. F 6, 2687. F 7, 916. F 8, 12. F 9, 454. F 10, 4831. F 11, 11511. F 12, 0. Values for absolute error are as follows. G 2, blank. G 3, 6.1. G 4, 56.2. G 5, 45.8. G 6, 51.8. G 7, 30.3. G 8, 3.4. G 9, 21.3. G 10, 69.5. G 11, 107.3. G 12, 0.0. % error. H 2, blank. H 3, 0.3%. H 4, 2.7%. H 5, 2.3%. H 6, 2.5%. H 7, 1.5%. H 8, 0.2%, H 9, 1.1%. H 10, 3.5%. H 11, 5.6%. H 12, 0.0%. Cell B 13 = 2017.9. Cell B 14 = 0.32. Cell E 13 = 103. Cell F 13 = 2570. Cell G = 39.2. Cell H = 2.0%. Solver parameters. Set target cell at $ G $ 13. Minimum value of 0. By changing cells $ B $ 14. Subject to the constraints. $ B $ 14 is less than or equal to 1."/>
          <p:cNvPicPr>
            <a:picLocks noChangeAspect="1"/>
          </p:cNvPicPr>
          <p:nvPr/>
        </p:nvPicPr>
        <p:blipFill>
          <a:blip r:embed="rId2"/>
          <a:stretch>
            <a:fillRect/>
          </a:stretch>
        </p:blipFill>
        <p:spPr>
          <a:xfrm>
            <a:off x="2571597" y="1565721"/>
            <a:ext cx="3853752" cy="4287179"/>
          </a:xfrm>
          <a:prstGeom prst="rect">
            <a:avLst/>
          </a:prstGeom>
        </p:spPr>
      </p:pic>
      <p:sp>
        <p:nvSpPr>
          <p:cNvPr id="3" name="Text Placeholder 2"/>
          <p:cNvSpPr>
            <a:spLocks noGrp="1"/>
          </p:cNvSpPr>
          <p:nvPr>
            <p:ph type="body" idx="1"/>
          </p:nvPr>
        </p:nvSpPr>
        <p:spPr>
          <a:xfrm>
            <a:off x="457200" y="5912906"/>
            <a:ext cx="8229600" cy="433308"/>
          </a:xfrm>
        </p:spPr>
        <p:txBody>
          <a:bodyPr/>
          <a:lstStyle/>
          <a:p>
            <a:pPr marL="0" indent="0">
              <a:buNone/>
            </a:pPr>
            <a:r>
              <a:rPr lang="en-US" sz="2000" b="1" dirty="0">
                <a:latin typeface="+mn-lt"/>
              </a:rPr>
              <a:t>Figure </a:t>
            </a:r>
            <a:r>
              <a:rPr lang="en-US" sz="2000" b="1" dirty="0" smtClean="0">
                <a:latin typeface="+mn-lt"/>
              </a:rPr>
              <a:t>7-6 </a:t>
            </a:r>
            <a:r>
              <a:rPr lang="en-US" sz="2000" dirty="0" smtClean="0">
                <a:latin typeface="+mn-lt"/>
              </a:rPr>
              <a:t>Selecting </a:t>
            </a:r>
            <a:r>
              <a:rPr lang="en-US" sz="2000" dirty="0">
                <a:latin typeface="+mn-lt"/>
              </a:rPr>
              <a:t>Smoothing Constant by Minimizing </a:t>
            </a:r>
            <a:r>
              <a:rPr lang="en-US" sz="2000" dirty="0" smtClean="0">
                <a:latin typeface="+mn-lt"/>
              </a:rPr>
              <a:t>M</a:t>
            </a:r>
            <a:r>
              <a:rPr lang="en-US" sz="100" dirty="0" smtClean="0">
                <a:latin typeface="+mn-lt"/>
              </a:rPr>
              <a:t> </a:t>
            </a:r>
            <a:r>
              <a:rPr lang="en-US" sz="2000" dirty="0" smtClean="0">
                <a:latin typeface="+mn-lt"/>
              </a:rPr>
              <a:t>A</a:t>
            </a:r>
            <a:r>
              <a:rPr lang="en-US" sz="100" dirty="0" smtClean="0">
                <a:latin typeface="+mn-lt"/>
              </a:rPr>
              <a:t> </a:t>
            </a:r>
            <a:r>
              <a:rPr lang="en-US" sz="2000" dirty="0" smtClean="0">
                <a:latin typeface="+mn-lt"/>
              </a:rPr>
              <a:t>D</a:t>
            </a:r>
            <a:endParaRPr lang="en-US" sz="2000" dirty="0">
              <a:latin typeface="+mn-lt"/>
            </a:endParaRPr>
          </a:p>
        </p:txBody>
      </p:sp>
    </p:spTree>
    <p:extLst>
      <p:ext uri="{BB962C8B-B14F-4D97-AF65-F5344CB8AC3E}">
        <p14:creationId xmlns:p14="http://schemas.microsoft.com/office/powerpoint/2010/main" val="31017859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(1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23904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Moving average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Simple exponential smoothing</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Trend-corrected exponential smoothing</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mn-lt"/>
                <a:ea typeface="+mn-ea"/>
                <a:cs typeface="+mn-cs"/>
              </a:rPr>
              <a:t>Trend- and seasonality-corrected exponential smoothing</a:t>
            </a:r>
          </a:p>
        </p:txBody>
      </p:sp>
    </p:spTree>
    <p:extLst>
      <p:ext uri="{BB962C8B-B14F-4D97-AF65-F5344CB8AC3E}">
        <p14:creationId xmlns:p14="http://schemas.microsoft.com/office/powerpoint/2010/main" val="16199816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 </a:t>
            </a:r>
            <a:r>
              <a:rPr lang="en-US" sz="2000" b="0" kern="1200" dirty="0" smtClean="0">
                <a:solidFill>
                  <a:srgbClr val="007FA3"/>
                </a:solidFill>
                <a:latin typeface="Times New Roman" panose="02020603050405020304" pitchFamily="18" charset="0"/>
                <a:ea typeface="+mj-ea"/>
                <a:cs typeface="+mj-cs"/>
              </a:rPr>
              <a:t>(1 of 2)</a:t>
            </a:r>
            <a:endParaRPr lang="en-US" sz="2000" b="0"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Forecasting is a key input for virtually every design and planning decision made in a supply chain. It is important to recognize that all forecasts are likely to be wrong. Thus, an estimation of forecast error is essential to effectively use the forecast. Reducing the forecast horizon (by reducing the lead time of the associated decision) and aggregation are two effective approaches to decrease forecast </a:t>
            </a:r>
            <a:r>
              <a:rPr lang="en-US" sz="2400" kern="1200" dirty="0" smtClean="0">
                <a:solidFill>
                  <a:srgbClr val="000000"/>
                </a:solidFill>
                <a:latin typeface="Arial (Body)"/>
                <a:ea typeface="+mn-ea"/>
                <a:cs typeface="+mn-cs"/>
              </a:rPr>
              <a:t>error.</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104026605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(2 of 10)</a:t>
            </a:r>
            <a:endParaRPr lang="en-US" sz="2000" b="0" kern="1200" dirty="0">
              <a:latin typeface="Times New Roman" panose="02020603050405020304" pitchFamily="18" charset="0"/>
              <a:ea typeface="+mj-ea"/>
              <a:cs typeface="+mj-cs"/>
            </a:endParaRPr>
          </a:p>
        </p:txBody>
      </p:sp>
      <p:pic>
        <p:nvPicPr>
          <p:cNvPr id="5" name="Picture 4" descr="A spreadsheet and cell formulas for Tahoe salt forecasts using 4 period moving average. The spreadsheet in figure 7 7 has 11 columns, cells Ay 1 through K 1. They are as follows. Period, t. Demand, D sub t. Level, L sub t. Forecast, F sub t. Error, E sub t. Absolute error, Ay sub t. Squared error, M S E sub t. M Ay D sub t. % error. M Ay P E sub t. T S sub t. Values for each column are as follows. Period. Cells A 2 through A 13 are 1 through 12. Demand. Cell B 2 is blank. Cell B 3, 8000. B 4, 13,000. B 5, 23,000. B 6, 34,000. B 7, 10,000. B 8, 18,000. B 9, 23,000. B 10, 38,000. B 11, 12,000. B 12, 13,000. B 13, 32,000. B 14, 41,000. Level. Cells C 2 through C 4, blank. Cell C 5, 19,500. C6, 20,000. C 7, 21,250. C 8, 21,250. C 9, 22,250. C 10, 22,750. C 11, 21,500. C 12, 23,750. C 13, 24,500. Forecast. Cells D 2 through D 5 are blank. D 6, 19,500. D 7, 20,000. D 8, 21,250. D 9, 21,250. D 10, 22,250. D 11, 22,750. D 12, 21,500. D 13, 23,750. Error. Cells E 2 through E 5 are blank. E 6, 9500. E 7, 2000. E 8, negative 1750. E 9, negative 16,750. E 10, 10,250. E 11, 9750. E 12, negative 10,500. E 13, negative 17,250. Absolute error. Cells F 2 through F 5 are blank. F 6, 9500. F 7, 2000. F 8, 1750. F 9, 16,750. F 10, 10,250. F 11, 9750. F 12, 10,500. F 13, 17,250. Squared error, M S E sub t. Cells G 2 through G 5 are blank. G 6, 90,250,000. G 7, 47,125,000. G 8, 32,437,500. G 9, 94,468,750. G 10, 96,587,500. G 11, 96,333,333. G 12, 96,321,429. G 13, 123,226,563. M Ay D sub t. Cells H 2 through H 5 are blank. H 6, 9500. H 7, 5750. H 8, 4417. H 9, 7500. H 10, 8050. H 11, 8333. H 12, 8643. H 13, 9719. % error. Cells I 2 through I 5 are blank. I 6, 95. I 7, 11. I 8, 8. I 9, 44. I 10, 85. I 11, 75. I 12, 33. I 13, 42. M Ay P E. Cells J 2 through J 5 are blank. J 6, 95. J 7, 53. J 8, 38. J 9, 39. J 10, 49. J 11, 53. J 12, 50. J 13, 49. T S sub t. Cells K 2 through K5 are blank. K 6, 1.00. K 7, 2.00. K 8, 2.21. K 9, negative 0.93. K 10, 0.40. K 11, 1.56. K 12, 0.29. K 13, negative 1.5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897" y="1719487"/>
            <a:ext cx="4622207" cy="1982467"/>
          </a:xfrm>
          <a:prstGeom prst="rect">
            <a:avLst/>
          </a:prstGeom>
        </p:spPr>
      </p:pic>
      <p:pic>
        <p:nvPicPr>
          <p:cNvPr id="6" name="Picture 5" descr="Formulas for determining cells’ value for columns C through K are as follows. C 5 = Average, left parenthesis, B 2 colon B 5, right parenthesis. Equation 7.9. Copied to C 6 to C 13. D 6 = C5, Equation 7.10. Copied to D 7 colon D 13. E 6 = D 6 minus B 6. Equation 7.8. copied to E 7 colon E 13. F 6 = abs, left parenthesis, E 6, right parenthesis. Copied to F 7 colon F 13. G 6 = sum s q, left parenthesis, $ E $ 6 colon E 6, right parenthesis, divided by, left parenthesis, A 6 minus 4, right parenthesis. Equation 7.21. Copied to G 7 colon G 13. H 6 = Sum, left parenthesis, $ F $ 6 colon F 6, right parenthesis, divided by, left parenthesis, A 6 minus 4, right parenthesis. Equation 7.22. Copied to H 7 through H 13. I 6 = 100 star, left parenthesis, F 6 over B 6, right parenthesis. Copied to I 7 colon I 13. J 6 = average, left parenthesis, $ I $ 6 colon I 6, right parenthesis. Equation 7.24. Copied to J 7 colon J 13. K 6 = sum, left parenthesis, $ E $ 6 colon E 6, right parenthesis, over H 6. Equation 7.26. Copied to K 7 colon K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7906" y="3814550"/>
            <a:ext cx="3108189" cy="1942621"/>
          </a:xfrm>
          <a:prstGeom prst="rect">
            <a:avLst/>
          </a:prstGeom>
        </p:spPr>
      </p:pic>
      <p:sp>
        <p:nvSpPr>
          <p:cNvPr id="3" name="Text Placeholder 2"/>
          <p:cNvSpPr>
            <a:spLocks noGrp="1"/>
          </p:cNvSpPr>
          <p:nvPr>
            <p:ph type="body" idx="1"/>
          </p:nvPr>
        </p:nvSpPr>
        <p:spPr>
          <a:xfrm>
            <a:off x="457200" y="5940201"/>
            <a:ext cx="8229600" cy="386108"/>
          </a:xfrm>
        </p:spPr>
        <p:txBody>
          <a:bodyPr/>
          <a:lstStyle/>
          <a:p>
            <a:pPr marL="0" indent="0">
              <a:buNone/>
            </a:pPr>
            <a:r>
              <a:rPr lang="en-US" sz="2000" b="1" dirty="0">
                <a:latin typeface="+mn-lt"/>
              </a:rPr>
              <a:t>Figure </a:t>
            </a:r>
            <a:r>
              <a:rPr lang="en-US" sz="2000" b="1" dirty="0" smtClean="0">
                <a:latin typeface="+mn-lt"/>
              </a:rPr>
              <a:t>7-7 </a:t>
            </a:r>
            <a:r>
              <a:rPr lang="en-US" sz="2000" dirty="0" smtClean="0">
                <a:latin typeface="+mn-lt"/>
              </a:rPr>
              <a:t>Tahoe </a:t>
            </a:r>
            <a:r>
              <a:rPr lang="en-US" sz="2000" dirty="0">
                <a:latin typeface="+mn-lt"/>
              </a:rPr>
              <a:t>Salt Forecasts Using Four-Period Moving </a:t>
            </a:r>
            <a:r>
              <a:rPr lang="en-US" sz="2000" dirty="0" smtClean="0">
                <a:latin typeface="+mn-lt"/>
              </a:rPr>
              <a:t>Average</a:t>
            </a:r>
            <a:endParaRPr lang="en-US" sz="2000" dirty="0">
              <a:latin typeface="+mn-lt"/>
            </a:endParaRPr>
          </a:p>
        </p:txBody>
      </p:sp>
    </p:spTree>
    <p:extLst>
      <p:ext uri="{BB962C8B-B14F-4D97-AF65-F5344CB8AC3E}">
        <p14:creationId xmlns:p14="http://schemas.microsoft.com/office/powerpoint/2010/main" val="11188844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(3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0" lvl="0" indent="0" defTabSz="457200">
              <a:spcAft>
                <a:spcPct val="0"/>
              </a:spcAft>
              <a:buNone/>
              <a:tabLst/>
            </a:pPr>
            <a:r>
              <a:rPr lang="en-US" sz="2400" kern="1200" dirty="0">
                <a:solidFill>
                  <a:srgbClr val="000000"/>
                </a:solidFill>
                <a:latin typeface="+mn-lt"/>
                <a:ea typeface="+mn-ea"/>
                <a:cs typeface="Times New Roman"/>
              </a:rPr>
              <a:t>Moving average</a:t>
            </a:r>
          </a:p>
          <a:p>
            <a:pPr marL="0" lvl="0" indent="2060575" defTabSz="457200">
              <a:spcAft>
                <a:spcPct val="0"/>
              </a:spcAft>
              <a:buNone/>
              <a:tabLst/>
            </a:pP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12</a:t>
            </a:r>
            <a:r>
              <a:rPr lang="en-US" sz="2400" kern="1200" dirty="0">
                <a:solidFill>
                  <a:srgbClr val="000000"/>
                </a:solidFill>
                <a:latin typeface="+mn-lt"/>
                <a:ea typeface="+mn-ea"/>
                <a:cs typeface="+mn-cs"/>
              </a:rPr>
              <a:t> = 24,500</a:t>
            </a:r>
          </a:p>
          <a:p>
            <a:pPr marL="531813" lvl="0" indent="0" defTabSz="457200">
              <a:spcAft>
                <a:spcPct val="0"/>
              </a:spcAft>
              <a:buNone/>
              <a:tabLst/>
            </a:pP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13</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14</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15</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16</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12</a:t>
            </a:r>
            <a:r>
              <a:rPr lang="en-US" sz="2400" kern="1200" dirty="0">
                <a:solidFill>
                  <a:srgbClr val="000000"/>
                </a:solidFill>
                <a:latin typeface="+mn-lt"/>
                <a:ea typeface="+mn-ea"/>
                <a:cs typeface="+mn-cs"/>
              </a:rPr>
              <a:t> = 24,500</a:t>
            </a:r>
          </a:p>
          <a:p>
            <a:pPr marL="1350963" lvl="0" indent="-95250" defTabSz="457200">
              <a:spcAft>
                <a:spcPct val="0"/>
              </a:spcAft>
              <a:buNone/>
              <a:tabLst/>
            </a:pPr>
            <a:r>
              <a:rPr lang="el-GR" sz="2400" i="1" kern="1200" dirty="0" smtClean="0">
                <a:solidFill>
                  <a:srgbClr val="000000"/>
                </a:solidFill>
                <a:latin typeface="+mn-lt"/>
                <a:ea typeface="+mn-ea"/>
                <a:cs typeface="Symbol" charset="2"/>
              </a:rPr>
              <a:t>σ</a:t>
            </a: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 1.25 </a:t>
            </a: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9,719 = 12,148</a:t>
            </a:r>
          </a:p>
        </p:txBody>
      </p:sp>
    </p:spTree>
    <p:extLst>
      <p:ext uri="{BB962C8B-B14F-4D97-AF65-F5344CB8AC3E}">
        <p14:creationId xmlns:p14="http://schemas.microsoft.com/office/powerpoint/2010/main" val="170088171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(4 of 10)</a:t>
            </a:r>
            <a:endParaRPr lang="en-US" sz="2000" b="0" kern="1200" dirty="0">
              <a:latin typeface="Times New Roman" panose="02020603050405020304" pitchFamily="18" charset="0"/>
              <a:ea typeface="+mj-ea"/>
              <a:cs typeface="+mj-cs"/>
            </a:endParaRPr>
          </a:p>
        </p:txBody>
      </p:sp>
      <p:pic>
        <p:nvPicPr>
          <p:cNvPr id="5" name="Picture 4" descr="A spreadsheet and cell formulas for Tahoe salt forecasts using simple exponential smoothing. The spreadsheet for figure 7 8 has 11 columns. They are as follows. Period, t. Demand, D sub t. Level, L sub t. Forecast, F sub t. Error, E sub t. Absolute Error, Ay sub t. Mean squared error, M S E sub t. M Ay D sub t. % error. M Ay P E sub t. T S sub t. Values are as follows. Period. Cells Ay 2 through Ay 14 are 0 through 12. Demand. Cell B 2 is blank. Cell B 3, 8000. B 4, 13,000. B 5, 23,000. B 6, 34,000. B 7, 10,000. B 8, 18,000. B 9, 23,000. B 10, 38,000. B 11, 12,000. B 12, 13,000. B 13, 32,000. B 14, 41,000. Level. C 2, 22,083. C 3, 20,675. C 4, 19,908. C 5, 20,217. C 6, 21,595. C 7, 20,436. C 8, 20,192. C 9, 20,473. C 10, 22,226. C 11, 21,203. C 12, 20,383. C 13, 21,544. C 14, 23,490. Forecast. D 2, blank. D3, 22,083. D 4, 20,675. D 5, 19,908. D 6, 20,217. D 7, 21,595. D 8, 20, 436. D 9, 20,192. D 10, 20,473. D 11, 22,226. D 12, 21,203. D 13, 20,383. D 14, 21,544. Error. E 2 is blank. E 3, 14,083. E 4, 7675. E 5, negative 3093. E 6, negative 13,783. E 7, 11,595. E 8, 2436. E 9, negative 2808. E 10, negative 17,527. E 11, 10,226. E 12, 8203. E 13, negative 11,617. E 14, negative 19,456. Absolute error. F 2 is blank. F 3, 14,083. F 4, 7675. F 5, 3093. F 6, 13,783. F 7, 11,595. F 8, 2436. F 9, 2808. F 10, 17,527. F 11, 10,226. F 12, 8203. F 13, 11,617. F 14, 09,456. Mean squared error. G 2 is blank. G 3, 198,340,278. G 4, 128,622,951. G 5, 88,936,486. G 6, 114,196,860. G,7, 118,246,641. G 8, 99,527,532. G 9, 86,435,714. G 10, 114,031,550. G 11, 112,979,315. G 12, 108,410,265. G 13, 110,824,074. G 14, 133,132,065. • M Ay D sub t. H 2 is blank. H 3, 14,083. H 4, 10,879. H 5, 8284. H 6, 9659. H 7, 10,046. H 8,8777. H 9, 7925. H 10, 9125. H 11, 9247. H 12, 9143. H 13, 9368. H 14, 10,208. % error. I 2, blank. I 3, 176. I 4, 59. I 5, 13. I 6, 41. I 7, 116. I 8, 14. I 9, 12. I 10, 46. I 11, 85. I 12, 63. I 13, 36. I 14, 47. • M Ay P E sub t. J 2, blank. J 3, 176. J 4, 118. J 5, 83. J 6, 72. J 7, 81. J 8, 70. J 9, 62. J 10, 60. J 11, 62. J 12, 63. J 13, 60. J 14, 59. T S sub t. K 2, blank. K 3, 1. K 4, 2. K 5, 2. K 6, 0.51. K 7, 1.64. K 8, 2.15. K 9, 2.03. K 10, negative 0.16. K 11, 0.95. K 12, 1.86. K 13, 0.58. K 14, negative 1.3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1978" y="1592919"/>
            <a:ext cx="5709565" cy="1934803"/>
          </a:xfrm>
          <a:prstGeom prst="rect">
            <a:avLst/>
          </a:prstGeom>
        </p:spPr>
      </p:pic>
      <p:pic>
        <p:nvPicPr>
          <p:cNvPr id="6" name="Picture 5" descr="Formulas for individual cells are as follows. • C 3 = 0.10 star B 3, + left parenthesis, 1 minus 0.1, right parenthesis, star C 2. Equation 7.13. Copied to C 4 colon C 14. • D 3 = C 2. Equation 7.12. Copied to D 4 colon D 14. • E 3 = D 3 minus B 3. Equation 7.8. Copied to E 4 colon E 14. • F 3 = abs left parenthesis, E 3, right parenthesis. Copied to F 4 colon F 14. • G 3 = sum s q, left parenthesis, $ E $ 3 colon E 3, right parenthesis, divided by A 3. Equation 7.21. Copied to G 4 colon G 14. • H 3 = Sum, left parenthesis $ F $ 3 colon F 3, right parenthesis, divided by A 3. Equation 7.22. Copied to H 4 colon H 14. • I 3 = 100 star, left parenthesis, F 3 divided by B 3, right parenthesis. Copied to I 4 colon I 14. • J 3 = average, left parenthesis, $ I $ 3 colon I 3, right parenthesis. Equation 7.24. Copied to J 4 colon J 14. • K 3 = sum, left parenthesis, $ E$ 3 colon E 3, right parenthesis, divided by H 3. Equation 7.26. Copied to K 4 colon K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9557" y="3726461"/>
            <a:ext cx="3377286" cy="2088819"/>
          </a:xfrm>
          <a:prstGeom prst="rect">
            <a:avLst/>
          </a:prstGeom>
        </p:spPr>
      </p:pic>
      <p:sp>
        <p:nvSpPr>
          <p:cNvPr id="3" name="Text Placeholder 2"/>
          <p:cNvSpPr>
            <a:spLocks noGrp="1"/>
          </p:cNvSpPr>
          <p:nvPr>
            <p:ph type="body" idx="1"/>
          </p:nvPr>
        </p:nvSpPr>
        <p:spPr>
          <a:xfrm>
            <a:off x="457200" y="5958840"/>
            <a:ext cx="8229600" cy="448334"/>
          </a:xfrm>
        </p:spPr>
        <p:txBody>
          <a:bodyPr/>
          <a:lstStyle/>
          <a:p>
            <a:pPr marL="0" indent="0">
              <a:buNone/>
            </a:pPr>
            <a:r>
              <a:rPr lang="en-US" sz="2000" b="1" dirty="0">
                <a:latin typeface="+mn-lt"/>
              </a:rPr>
              <a:t>Figure </a:t>
            </a:r>
            <a:r>
              <a:rPr lang="en-US" sz="2000" b="1" dirty="0" smtClean="0">
                <a:latin typeface="+mn-lt"/>
              </a:rPr>
              <a:t>7-8 </a:t>
            </a:r>
            <a:r>
              <a:rPr lang="en-US" sz="2000" dirty="0" smtClean="0">
                <a:latin typeface="+mn-lt"/>
              </a:rPr>
              <a:t>Tahoe </a:t>
            </a:r>
            <a:r>
              <a:rPr lang="en-US" sz="2000" dirty="0">
                <a:latin typeface="+mn-lt"/>
              </a:rPr>
              <a:t>Salt Forecasts Using Simple Exponential </a:t>
            </a:r>
            <a:r>
              <a:rPr lang="en-US" sz="2000" dirty="0" smtClean="0">
                <a:latin typeface="+mn-lt"/>
              </a:rPr>
              <a:t>Smoothing</a:t>
            </a:r>
            <a:endParaRPr lang="en-US" sz="2000" dirty="0">
              <a:latin typeface="+mn-lt"/>
            </a:endParaRPr>
          </a:p>
        </p:txBody>
      </p:sp>
    </p:spTree>
    <p:extLst>
      <p:ext uri="{BB962C8B-B14F-4D97-AF65-F5344CB8AC3E}">
        <p14:creationId xmlns:p14="http://schemas.microsoft.com/office/powerpoint/2010/main" val="146861395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(5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905000"/>
            <a:ext cx="8229600" cy="3362429"/>
          </a:xfrm>
        </p:spPr>
        <p:txBody>
          <a:bodyPr wrap="square" lIns="91425" tIns="91425" rIns="91425" bIns="91425">
            <a:spAutoFit/>
          </a:bodyPr>
          <a:lstStyle/>
          <a:p>
            <a:pPr marL="0" lvl="0" indent="0" defTabSz="457200">
              <a:spcAft>
                <a:spcPct val="0"/>
              </a:spcAft>
              <a:buNone/>
              <a:tabLst/>
            </a:pPr>
            <a:r>
              <a:rPr lang="en-US" sz="2400" kern="1200" dirty="0">
                <a:solidFill>
                  <a:srgbClr val="000000"/>
                </a:solidFill>
                <a:latin typeface="+mn-lt"/>
                <a:ea typeface="+mn-ea"/>
                <a:cs typeface="Times New Roman"/>
              </a:rPr>
              <a:t>Simple exponential smoothing</a:t>
            </a:r>
          </a:p>
          <a:p>
            <a:pPr marL="2511425" lvl="0" indent="0" defTabSz="457200">
              <a:spcAft>
                <a:spcPct val="0"/>
              </a:spcAft>
              <a:buNone/>
              <a:tabLst/>
            </a:pPr>
            <a:r>
              <a:rPr lang="el-GR" sz="2400" i="1" dirty="0" smtClean="0">
                <a:latin typeface="+mn-lt"/>
                <a:cs typeface="Symbol" charset="2"/>
              </a:rPr>
              <a:t>α</a:t>
            </a:r>
            <a:r>
              <a:rPr lang="en-US" sz="2400" i="1" dirty="0" smtClean="0">
                <a:latin typeface="+mn-lt"/>
                <a:cs typeface="Symbol" charset="2"/>
              </a:rPr>
              <a:t> </a:t>
            </a:r>
            <a:r>
              <a:rPr lang="en-US" sz="2400" kern="1200" dirty="0" smtClean="0">
                <a:solidFill>
                  <a:srgbClr val="000000"/>
                </a:solidFill>
                <a:latin typeface="+mn-lt"/>
                <a:ea typeface="+mn-ea"/>
                <a:cs typeface="Times New Roman"/>
              </a:rPr>
              <a:t>= </a:t>
            </a:r>
            <a:r>
              <a:rPr lang="en-US" sz="2400" kern="1200" dirty="0">
                <a:solidFill>
                  <a:srgbClr val="000000"/>
                </a:solidFill>
                <a:latin typeface="+mn-lt"/>
                <a:ea typeface="+mn-ea"/>
                <a:cs typeface="Times New Roman"/>
              </a:rPr>
              <a:t>0.1</a:t>
            </a:r>
          </a:p>
          <a:p>
            <a:pPr marL="0" lvl="0" indent="2238375" defTabSz="457200">
              <a:spcAft>
                <a:spcPct val="0"/>
              </a:spcAft>
              <a:buNone/>
              <a:tabLst/>
            </a:pP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0</a:t>
            </a:r>
            <a:r>
              <a:rPr lang="en-US" sz="2400" kern="1200" dirty="0">
                <a:solidFill>
                  <a:srgbClr val="000000"/>
                </a:solidFill>
                <a:latin typeface="+mn-lt"/>
                <a:ea typeface="+mn-ea"/>
                <a:cs typeface="+mn-cs"/>
              </a:rPr>
              <a:t> = 22,083</a:t>
            </a:r>
          </a:p>
          <a:p>
            <a:pPr marL="2238375" lvl="0" indent="0" defTabSz="457200">
              <a:spcAft>
                <a:spcPct val="0"/>
              </a:spcAft>
              <a:buNone/>
              <a:tabLst/>
            </a:pP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12</a:t>
            </a:r>
            <a:r>
              <a:rPr lang="en-US" sz="2400" kern="1200" dirty="0">
                <a:solidFill>
                  <a:srgbClr val="000000"/>
                </a:solidFill>
                <a:latin typeface="+mn-lt"/>
                <a:ea typeface="+mn-ea"/>
                <a:cs typeface="+mn-cs"/>
              </a:rPr>
              <a:t> = 23,490</a:t>
            </a:r>
          </a:p>
          <a:p>
            <a:pPr marL="0" lvl="0" indent="900113" defTabSz="457200">
              <a:spcAft>
                <a:spcPct val="0"/>
              </a:spcAft>
              <a:buNone/>
              <a:tabLst/>
            </a:pP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13</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14</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15</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F</a:t>
            </a:r>
            <a:r>
              <a:rPr lang="en-US" sz="2400" kern="1200" baseline="-25000" dirty="0">
                <a:solidFill>
                  <a:srgbClr val="000000"/>
                </a:solidFill>
                <a:latin typeface="+mn-lt"/>
                <a:ea typeface="+mn-ea"/>
                <a:cs typeface="+mn-cs"/>
              </a:rPr>
              <a:t>16</a:t>
            </a:r>
            <a:r>
              <a:rPr lang="en-US" sz="2400" kern="1200" dirty="0">
                <a:solidFill>
                  <a:srgbClr val="000000"/>
                </a:solidFill>
                <a:latin typeface="+mn-lt"/>
                <a:ea typeface="+mn-ea"/>
                <a:cs typeface="+mn-cs"/>
              </a:rPr>
              <a:t> = </a:t>
            </a:r>
            <a:r>
              <a:rPr lang="en-US" sz="2400" i="1" kern="1200" dirty="0">
                <a:solidFill>
                  <a:srgbClr val="000000"/>
                </a:solidFill>
                <a:latin typeface="+mn-lt"/>
                <a:ea typeface="+mn-ea"/>
                <a:cs typeface="Times New Roman"/>
              </a:rPr>
              <a:t>L</a:t>
            </a:r>
            <a:r>
              <a:rPr lang="en-US" sz="2400" kern="1200" baseline="-25000" dirty="0">
                <a:solidFill>
                  <a:srgbClr val="000000"/>
                </a:solidFill>
                <a:latin typeface="+mn-lt"/>
                <a:ea typeface="+mn-ea"/>
                <a:cs typeface="+mn-cs"/>
              </a:rPr>
              <a:t>12</a:t>
            </a:r>
            <a:r>
              <a:rPr lang="en-US" sz="2400" kern="1200" dirty="0">
                <a:solidFill>
                  <a:srgbClr val="000000"/>
                </a:solidFill>
                <a:latin typeface="+mn-lt"/>
                <a:ea typeface="+mn-ea"/>
                <a:cs typeface="+mn-cs"/>
              </a:rPr>
              <a:t> = 23,490</a:t>
            </a:r>
          </a:p>
          <a:p>
            <a:pPr marL="1433513" lvl="0" indent="0" defTabSz="457200">
              <a:spcAft>
                <a:spcPct val="0"/>
              </a:spcAft>
              <a:buNone/>
              <a:tabLst/>
            </a:pPr>
            <a:r>
              <a:rPr lang="el-GR" sz="2400" i="1" kern="1200" dirty="0">
                <a:solidFill>
                  <a:srgbClr val="000000"/>
                </a:solidFill>
                <a:latin typeface="+mn-lt"/>
                <a:cs typeface="Symbol" charset="2"/>
              </a:rPr>
              <a:t>σ </a:t>
            </a: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1.25 </a:t>
            </a:r>
            <a:r>
              <a:rPr lang="en-US" sz="2400" kern="1200" dirty="0">
                <a:solidFill>
                  <a:srgbClr val="000000"/>
                </a:solidFill>
                <a:latin typeface="+mn-lt"/>
              </a:rPr>
              <a:t>×</a:t>
            </a: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10,208 = 12,761</a:t>
            </a:r>
          </a:p>
        </p:txBody>
      </p:sp>
    </p:spTree>
    <p:extLst>
      <p:ext uri="{BB962C8B-B14F-4D97-AF65-F5344CB8AC3E}">
        <p14:creationId xmlns:p14="http://schemas.microsoft.com/office/powerpoint/2010/main" val="297652181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(6 of 10)</a:t>
            </a:r>
            <a:endParaRPr lang="en-US" sz="2000" b="0" kern="1200" dirty="0">
              <a:latin typeface="Times New Roman" panose="02020603050405020304" pitchFamily="18" charset="0"/>
              <a:ea typeface="+mj-ea"/>
              <a:cs typeface="+mj-cs"/>
            </a:endParaRPr>
          </a:p>
        </p:txBody>
      </p:sp>
      <p:pic>
        <p:nvPicPr>
          <p:cNvPr id="5" name="Picture 4" descr="A spreadsheet and equations for trend corrected exponential smoothing. A spreadsheet for has 12 columns. Cells are as follows. Period, t. Demand, D sub t. Level, L sub t. Trend, T sub t. Forecast, F sub t. Error, E sub t. Absolute error, Ay sub t. Mean squared error, M S E sub t. M Ay D sub t. % error. M Ay P E sub t. T S sub t. Period, cells Ay 2 through Ay 14. Values are 0 through 12. Demand. B 2, blank. B 3, 8000. B 4, 13,000. B 5, 23,000. B 6, 34,000. B 7, 10,000. B 8, 18,000. B 9, 23,000. B 10, 38,000. B 11, 12,000. B 12, 13,000. B 13, 32,000. B 14, 41,000. Level. C 2, 12,015. C 3, 13,008. C 4, 14,301. C 5. 16,439. C 6, 19,594. C 7, 20,322. C 8, 21,570. C 9, 23,123. C 10, 26,018. C 11, 26,262. C 12, 26,298. C 13, 27,963. C 14, 30,443. • Trend. D 2, 1549. D 3, 1438. D 4, 1409. D 5, 1555. D 6, 1875. D 7, 1645. D 8, 1566. D 9, 1563. D 10, 1830. D 11, 1513. D 12, 1217. D 13, 1307. D 14, 1541. • Forecast. E 2, blank. E 3, 13,564. E 4, 14,445. E 5, 15,710. E 6, 17,993. E 7, 21,469. E 8, 21,967. E 9, 23,137. E 10, 24,686. E 11, 27,847. E 12, 27,775. E 13, 27,515. E 14, 29,270. • Error. F 2, blank. F 3, 5564. F 4, 1445. F 5, negative 7290. F 6, negative 16,007. F 7, 11,469. F 8, 3967. F 9, 137. F 10, negative 13,314. F 11, 15,847. F 12, 14,775. F 13, negative 4485. F 14, negative 11,730. • Absolute error. G 2, blank. G 3, 5564. G 4, 1445. G 5, 7290. G 6, 16,007. G 7, 11,469. G 8, 3967. G 9, 137. G 10, 13,314. G 11, 15,847. G 12, 14,775. G 13, 4485. G 14, 11,730. • Mean squared error, M S E. H 2, blank. H 3, 30,958,096. H 4, 16,523,523. H 5, 28,732,318. H 6, 85,603,146. H 7, 94,788,701. H 8, 81,613,705. H 9, 69,957,267. H 10, 83,369,836. H 11, 102,010,079. H 12, 113,639,348. H 13, 105,137,395. H 14, 107,841,864. • M Ay P E sub t. K 2, blank. K 3, 70. K 4, 40. K 5, 37. K 6, 39.86. K 7, 54.83. K 8, 49.36. K 9, 42.39. K 10, 41.48. K 11, 51.54. K 12, 57.75. K 13, 53.78. K 14, 51.68. • T S sub t. L 2, blank. L 3, 1. L 4, 2. L 5, 0. L 6, negative 2.15. L 7, negative 0.58. L 8, negative 0.11. L 9, negative 0.11. L 10, negative 1.90. L 11, 0.22. L 12, 1.85. L 13, 1.41. L 14, 0.0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9830" y="1545843"/>
            <a:ext cx="5481943" cy="1967994"/>
          </a:xfrm>
          <a:prstGeom prst="rect">
            <a:avLst/>
          </a:prstGeom>
        </p:spPr>
      </p:pic>
      <p:pic>
        <p:nvPicPr>
          <p:cNvPr id="6" name="Picture 5" descr="Formulas for individual cells are as follows. C 3 = 0.1 star B 3 + left parenthesis, 1 minus 0.1, right parenthesis, star, left parenthesis, C 2 + D 2, right parenthesis. Equation 7.15. Copied to C 4 colon C 14. D 3 = 0.2 star, left parenthesis, C 3 minus C 2, right parenthesis, +, left parenthesis, 1 minus 0.2, right parenthesis, star D 2. Equation 7.16. Copied to D 4 colon D 14. E 3 = C 2 + D 2. Equation 7.14. Copied to E 4 colon E 14. F 3 = E 3 – B 3. Equation 7.8. Copied to F 4 colon F 14. G 3 = abs, left parenthesis, F 3, right parenthesis. Copied to G 4 through G 14. H 3 = sum s q, left parenthesis, $ F $ 3 colon F 3, right parenthesis, divided by A 3. Equation 7.21. Copied to H 4 colon H 14. I 3 = sum, left parenthesis, $ G $ 3 colon G 3, right parenthesis, divided by A 3. Equation 7.22. Copied to I 4 colon I 14. J 3 = 100 star, left parenthesis, G 3 divided by B 3, right parenthesis. Copied to J 4 colon J 14. K 3 = Average, left parenthesis, $ J $ 3 colon J 3, right parenthesis. Equation 7.24. copied to K 4 colon K 14. L 3 = sum, left parenthesis, $ F $ 3 colon F 3, right parenthesis, divided by I 3. Equation 7.26. Copied to L 4 through L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7765" y="3780504"/>
            <a:ext cx="2880575" cy="2063365"/>
          </a:xfrm>
          <a:prstGeom prst="rect">
            <a:avLst/>
          </a:prstGeom>
        </p:spPr>
      </p:pic>
      <p:sp>
        <p:nvSpPr>
          <p:cNvPr id="3" name="Text Placeholder 2"/>
          <p:cNvSpPr>
            <a:spLocks noGrp="1"/>
          </p:cNvSpPr>
          <p:nvPr>
            <p:ph type="body" idx="1"/>
          </p:nvPr>
        </p:nvSpPr>
        <p:spPr>
          <a:xfrm>
            <a:off x="457200" y="5958840"/>
            <a:ext cx="8229600" cy="456883"/>
          </a:xfrm>
        </p:spPr>
        <p:txBody>
          <a:bodyPr/>
          <a:lstStyle/>
          <a:p>
            <a:pPr marL="0" indent="0">
              <a:buNone/>
            </a:pPr>
            <a:r>
              <a:rPr lang="en-US" sz="2000" b="1" dirty="0">
                <a:latin typeface="+mn-lt"/>
              </a:rPr>
              <a:t>Figure </a:t>
            </a:r>
            <a:r>
              <a:rPr lang="en-US" sz="2000" b="1" dirty="0" smtClean="0">
                <a:latin typeface="+mn-lt"/>
              </a:rPr>
              <a:t>7-9 </a:t>
            </a:r>
            <a:r>
              <a:rPr lang="en-US" sz="2000" dirty="0" smtClean="0">
                <a:latin typeface="+mn-lt"/>
              </a:rPr>
              <a:t>Trend-Corrected </a:t>
            </a:r>
            <a:r>
              <a:rPr lang="en-US" sz="2000" dirty="0">
                <a:latin typeface="+mn-lt"/>
              </a:rPr>
              <a:t>Exponential </a:t>
            </a:r>
            <a:r>
              <a:rPr lang="en-US" sz="2000" dirty="0" smtClean="0">
                <a:latin typeface="+mn-lt"/>
              </a:rPr>
              <a:t>Smoothing</a:t>
            </a:r>
            <a:endParaRPr lang="en-US" sz="2000" dirty="0">
              <a:latin typeface="+mn-lt"/>
            </a:endParaRPr>
          </a:p>
        </p:txBody>
      </p:sp>
    </p:spTree>
    <p:extLst>
      <p:ext uri="{BB962C8B-B14F-4D97-AF65-F5344CB8AC3E}">
        <p14:creationId xmlns:p14="http://schemas.microsoft.com/office/powerpoint/2010/main" val="30422221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(7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693920"/>
          </a:xfrm>
        </p:spPr>
        <p:txBody>
          <a:bodyPr/>
          <a:lstStyle/>
          <a:p>
            <a:pPr marL="0" indent="0">
              <a:spcAft>
                <a:spcPts val="1200"/>
              </a:spcAft>
              <a:buNone/>
            </a:pPr>
            <a:r>
              <a:rPr lang="en-US" sz="2400" dirty="0">
                <a:latin typeface="+mn-lt"/>
              </a:rPr>
              <a:t>Trend-Corrected Exponential Smoothing</a:t>
            </a:r>
          </a:p>
          <a:p>
            <a:pPr marL="0" indent="0" algn="ctr">
              <a:spcBef>
                <a:spcPts val="600"/>
              </a:spcBef>
              <a:spcAft>
                <a:spcPts val="1200"/>
              </a:spcAft>
              <a:buNone/>
            </a:pPr>
            <a:r>
              <a:rPr lang="en-US" sz="2400" i="1" dirty="0">
                <a:latin typeface="+mn-lt"/>
                <a:cs typeface="Times New Roman"/>
              </a:rPr>
              <a:t>L</a:t>
            </a:r>
            <a:r>
              <a:rPr lang="en-US" sz="2400" baseline="-25000" dirty="0">
                <a:latin typeface="+mn-lt"/>
              </a:rPr>
              <a:t>0</a:t>
            </a:r>
            <a:r>
              <a:rPr lang="en-US" sz="2400" dirty="0">
                <a:latin typeface="+mn-lt"/>
              </a:rPr>
              <a:t> = 12,015  and  </a:t>
            </a:r>
            <a:r>
              <a:rPr lang="en-US" sz="2400" i="1" dirty="0">
                <a:latin typeface="+mn-lt"/>
                <a:cs typeface="Times New Roman"/>
              </a:rPr>
              <a:t>T</a:t>
            </a:r>
            <a:r>
              <a:rPr lang="en-US" sz="2400" baseline="-25000" dirty="0">
                <a:latin typeface="+mn-lt"/>
              </a:rPr>
              <a:t>0</a:t>
            </a:r>
            <a:r>
              <a:rPr lang="en-US" sz="2400" dirty="0">
                <a:latin typeface="+mn-lt"/>
              </a:rPr>
              <a:t> = 1,549</a:t>
            </a:r>
          </a:p>
          <a:p>
            <a:pPr marL="0" indent="0" algn="ctr">
              <a:spcBef>
                <a:spcPts val="600"/>
              </a:spcBef>
              <a:spcAft>
                <a:spcPts val="1200"/>
              </a:spcAft>
              <a:buNone/>
            </a:pPr>
            <a:r>
              <a:rPr lang="en-US" sz="2400" i="1" dirty="0">
                <a:latin typeface="+mn-lt"/>
                <a:cs typeface="Times New Roman"/>
              </a:rPr>
              <a:t>L</a:t>
            </a:r>
            <a:r>
              <a:rPr lang="en-US" sz="2400" baseline="-25000" dirty="0">
                <a:latin typeface="+mn-lt"/>
              </a:rPr>
              <a:t>12</a:t>
            </a:r>
            <a:r>
              <a:rPr lang="en-US" sz="2400" dirty="0">
                <a:latin typeface="+mn-lt"/>
              </a:rPr>
              <a:t> = 30,443  and  </a:t>
            </a:r>
            <a:r>
              <a:rPr lang="en-US" sz="2400" i="1" dirty="0">
                <a:latin typeface="+mn-lt"/>
                <a:cs typeface="Times New Roman"/>
              </a:rPr>
              <a:t>T</a:t>
            </a:r>
            <a:r>
              <a:rPr lang="en-US" sz="2400" baseline="-25000" dirty="0">
                <a:latin typeface="+mn-lt"/>
              </a:rPr>
              <a:t>12</a:t>
            </a:r>
            <a:r>
              <a:rPr lang="en-US" sz="2400" dirty="0">
                <a:latin typeface="+mn-lt"/>
              </a:rPr>
              <a:t> = 1,541</a:t>
            </a:r>
          </a:p>
          <a:p>
            <a:pPr marL="0" indent="0" algn="ctr">
              <a:spcBef>
                <a:spcPts val="600"/>
              </a:spcBef>
              <a:spcAft>
                <a:spcPts val="1200"/>
              </a:spcAft>
              <a:buNone/>
            </a:pPr>
            <a:r>
              <a:rPr lang="en-US" sz="2400" i="1" dirty="0">
                <a:latin typeface="+mn-lt"/>
                <a:cs typeface="Times New Roman"/>
              </a:rPr>
              <a:t>F</a:t>
            </a:r>
            <a:r>
              <a:rPr lang="en-US" sz="2400" baseline="-25000" dirty="0">
                <a:latin typeface="+mn-lt"/>
              </a:rPr>
              <a:t>13</a:t>
            </a:r>
            <a:r>
              <a:rPr lang="en-US" sz="2400" dirty="0">
                <a:latin typeface="+mn-lt"/>
              </a:rPr>
              <a:t> = </a:t>
            </a:r>
            <a:r>
              <a:rPr lang="en-US" sz="2400" i="1" dirty="0">
                <a:latin typeface="+mn-lt"/>
                <a:cs typeface="Times New Roman"/>
              </a:rPr>
              <a:t>L</a:t>
            </a:r>
            <a:r>
              <a:rPr lang="en-US" sz="2400" baseline="-25000" dirty="0">
                <a:latin typeface="+mn-lt"/>
              </a:rPr>
              <a:t>12</a:t>
            </a:r>
            <a:r>
              <a:rPr lang="en-US" sz="2400" dirty="0">
                <a:latin typeface="+mn-lt"/>
              </a:rPr>
              <a:t> + </a:t>
            </a:r>
            <a:r>
              <a:rPr lang="en-US" sz="2400" i="1" dirty="0">
                <a:latin typeface="+mn-lt"/>
                <a:cs typeface="Times New Roman"/>
              </a:rPr>
              <a:t>T</a:t>
            </a:r>
            <a:r>
              <a:rPr lang="en-US" sz="2400" baseline="-25000" dirty="0">
                <a:latin typeface="+mn-lt"/>
              </a:rPr>
              <a:t>12</a:t>
            </a:r>
            <a:r>
              <a:rPr lang="en-US" sz="2400" dirty="0">
                <a:latin typeface="+mn-lt"/>
              </a:rPr>
              <a:t> = 30,443 + 1,541 = 31,984</a:t>
            </a:r>
          </a:p>
          <a:p>
            <a:pPr marL="0" indent="0" algn="ctr">
              <a:spcBef>
                <a:spcPts val="600"/>
              </a:spcBef>
              <a:spcAft>
                <a:spcPts val="1200"/>
              </a:spcAft>
              <a:buNone/>
            </a:pPr>
            <a:r>
              <a:rPr lang="en-US" sz="2400" i="1" dirty="0">
                <a:latin typeface="+mn-lt"/>
                <a:cs typeface="Times New Roman"/>
              </a:rPr>
              <a:t>F</a:t>
            </a:r>
            <a:r>
              <a:rPr lang="en-US" sz="2400" baseline="-25000" dirty="0">
                <a:latin typeface="+mn-lt"/>
              </a:rPr>
              <a:t>14</a:t>
            </a:r>
            <a:r>
              <a:rPr lang="en-US" sz="2400" dirty="0">
                <a:latin typeface="+mn-lt"/>
              </a:rPr>
              <a:t> = </a:t>
            </a:r>
            <a:r>
              <a:rPr lang="en-US" sz="2400" i="1" dirty="0">
                <a:latin typeface="+mn-lt"/>
                <a:cs typeface="Times New Roman"/>
              </a:rPr>
              <a:t>L</a:t>
            </a:r>
            <a:r>
              <a:rPr lang="en-US" sz="2400" baseline="-25000" dirty="0">
                <a:latin typeface="+mn-lt"/>
              </a:rPr>
              <a:t>12</a:t>
            </a:r>
            <a:r>
              <a:rPr lang="en-US" sz="2400" dirty="0">
                <a:latin typeface="+mn-lt"/>
              </a:rPr>
              <a:t> + 2</a:t>
            </a:r>
            <a:r>
              <a:rPr lang="en-US" sz="2400" i="1" dirty="0">
                <a:latin typeface="+mn-lt"/>
                <a:cs typeface="Times New Roman"/>
              </a:rPr>
              <a:t>T</a:t>
            </a:r>
            <a:r>
              <a:rPr lang="en-US" sz="2400" baseline="-25000" dirty="0">
                <a:latin typeface="+mn-lt"/>
              </a:rPr>
              <a:t>12</a:t>
            </a:r>
            <a:r>
              <a:rPr lang="en-US" sz="2400" dirty="0">
                <a:latin typeface="+mn-lt"/>
              </a:rPr>
              <a:t> = 30,443 + 2 </a:t>
            </a:r>
            <a:r>
              <a:rPr lang="en-US" sz="2400" dirty="0" smtClean="0">
                <a:latin typeface="+mn-lt"/>
              </a:rPr>
              <a:t>× </a:t>
            </a:r>
            <a:r>
              <a:rPr lang="en-US" sz="2400" dirty="0">
                <a:latin typeface="+mn-lt"/>
              </a:rPr>
              <a:t>1,541 = 33,525</a:t>
            </a:r>
          </a:p>
          <a:p>
            <a:pPr marL="0" indent="0" algn="ctr">
              <a:spcBef>
                <a:spcPts val="600"/>
              </a:spcBef>
              <a:spcAft>
                <a:spcPts val="1200"/>
              </a:spcAft>
              <a:buNone/>
            </a:pPr>
            <a:r>
              <a:rPr lang="en-US" sz="2400" i="1" dirty="0">
                <a:latin typeface="+mn-lt"/>
                <a:cs typeface="Times New Roman"/>
              </a:rPr>
              <a:t>F</a:t>
            </a:r>
            <a:r>
              <a:rPr lang="en-US" sz="2400" baseline="-25000" dirty="0">
                <a:latin typeface="+mn-lt"/>
              </a:rPr>
              <a:t>15</a:t>
            </a:r>
            <a:r>
              <a:rPr lang="en-US" sz="2400" dirty="0">
                <a:latin typeface="+mn-lt"/>
              </a:rPr>
              <a:t> = </a:t>
            </a:r>
            <a:r>
              <a:rPr lang="en-US" sz="2400" i="1" dirty="0">
                <a:latin typeface="+mn-lt"/>
                <a:cs typeface="Times New Roman"/>
              </a:rPr>
              <a:t>L</a:t>
            </a:r>
            <a:r>
              <a:rPr lang="en-US" sz="2400" baseline="-25000" dirty="0">
                <a:latin typeface="+mn-lt"/>
              </a:rPr>
              <a:t>12</a:t>
            </a:r>
            <a:r>
              <a:rPr lang="en-US" sz="2400" dirty="0">
                <a:latin typeface="+mn-lt"/>
              </a:rPr>
              <a:t> + 3</a:t>
            </a:r>
            <a:r>
              <a:rPr lang="en-US" sz="2400" i="1" dirty="0">
                <a:latin typeface="+mn-lt"/>
                <a:cs typeface="Times New Roman"/>
              </a:rPr>
              <a:t>T</a:t>
            </a:r>
            <a:r>
              <a:rPr lang="en-US" sz="2400" baseline="-25000" dirty="0">
                <a:latin typeface="+mn-lt"/>
              </a:rPr>
              <a:t>12</a:t>
            </a:r>
            <a:r>
              <a:rPr lang="en-US" sz="2400" dirty="0">
                <a:latin typeface="+mn-lt"/>
              </a:rPr>
              <a:t> = 30,443 + 3 ×</a:t>
            </a:r>
            <a:r>
              <a:rPr lang="en-US" sz="2400" dirty="0" smtClean="0">
                <a:latin typeface="+mn-lt"/>
              </a:rPr>
              <a:t> </a:t>
            </a:r>
            <a:r>
              <a:rPr lang="en-US" sz="2400" dirty="0">
                <a:latin typeface="+mn-lt"/>
              </a:rPr>
              <a:t>1,541 = 35,066</a:t>
            </a:r>
          </a:p>
          <a:p>
            <a:pPr marL="0" indent="0" algn="ctr">
              <a:spcBef>
                <a:spcPts val="600"/>
              </a:spcBef>
              <a:spcAft>
                <a:spcPts val="1200"/>
              </a:spcAft>
              <a:buNone/>
            </a:pPr>
            <a:r>
              <a:rPr lang="en-US" sz="2400" i="1" dirty="0">
                <a:latin typeface="+mn-lt"/>
                <a:cs typeface="Times New Roman"/>
              </a:rPr>
              <a:t>F</a:t>
            </a:r>
            <a:r>
              <a:rPr lang="en-US" sz="2400" baseline="-25000" dirty="0">
                <a:latin typeface="+mn-lt"/>
              </a:rPr>
              <a:t>16</a:t>
            </a:r>
            <a:r>
              <a:rPr lang="en-US" sz="2400" dirty="0">
                <a:latin typeface="+mn-lt"/>
              </a:rPr>
              <a:t> = </a:t>
            </a:r>
            <a:r>
              <a:rPr lang="en-US" sz="2400" i="1" dirty="0">
                <a:latin typeface="+mn-lt"/>
                <a:cs typeface="Times New Roman"/>
              </a:rPr>
              <a:t>L</a:t>
            </a:r>
            <a:r>
              <a:rPr lang="en-US" sz="2400" baseline="-25000" dirty="0">
                <a:latin typeface="+mn-lt"/>
              </a:rPr>
              <a:t>12</a:t>
            </a:r>
            <a:r>
              <a:rPr lang="en-US" sz="2400" dirty="0">
                <a:latin typeface="+mn-lt"/>
              </a:rPr>
              <a:t> + 4</a:t>
            </a:r>
            <a:r>
              <a:rPr lang="en-US" sz="2400" i="1" dirty="0">
                <a:latin typeface="+mn-lt"/>
                <a:cs typeface="Times New Roman"/>
              </a:rPr>
              <a:t>T</a:t>
            </a:r>
            <a:r>
              <a:rPr lang="en-US" sz="2400" baseline="-25000" dirty="0">
                <a:latin typeface="+mn-lt"/>
              </a:rPr>
              <a:t>12</a:t>
            </a:r>
            <a:r>
              <a:rPr lang="en-US" sz="2400" dirty="0">
                <a:latin typeface="+mn-lt"/>
              </a:rPr>
              <a:t> = 30,443 + 4 ×</a:t>
            </a:r>
            <a:r>
              <a:rPr lang="en-US" sz="2400" dirty="0" smtClean="0">
                <a:latin typeface="+mn-lt"/>
              </a:rPr>
              <a:t> </a:t>
            </a:r>
            <a:r>
              <a:rPr lang="en-US" sz="2400" dirty="0">
                <a:latin typeface="+mn-lt"/>
              </a:rPr>
              <a:t>1,541 = 36,607</a:t>
            </a:r>
          </a:p>
          <a:p>
            <a:pPr marL="0" indent="0" algn="ctr">
              <a:spcBef>
                <a:spcPts val="600"/>
              </a:spcBef>
              <a:spcAft>
                <a:spcPts val="1200"/>
              </a:spcAft>
              <a:buNone/>
            </a:pPr>
            <a:r>
              <a:rPr lang="el-GR" sz="2400" i="1" kern="1200" dirty="0">
                <a:solidFill>
                  <a:srgbClr val="000000"/>
                </a:solidFill>
                <a:latin typeface="+mn-lt"/>
                <a:cs typeface="Symbol" charset="2"/>
              </a:rPr>
              <a:t>σ</a:t>
            </a:r>
            <a:r>
              <a:rPr lang="en-US" sz="2400" dirty="0" smtClean="0">
                <a:latin typeface="+mn-lt"/>
              </a:rPr>
              <a:t> </a:t>
            </a:r>
            <a:r>
              <a:rPr lang="en-US" sz="2400" dirty="0">
                <a:latin typeface="+mn-lt"/>
              </a:rPr>
              <a:t>= 1.25 ×</a:t>
            </a:r>
            <a:r>
              <a:rPr lang="en-US" sz="2400" dirty="0" smtClean="0">
                <a:latin typeface="+mn-lt"/>
              </a:rPr>
              <a:t> </a:t>
            </a:r>
            <a:r>
              <a:rPr lang="en-US" sz="2400" dirty="0">
                <a:latin typeface="+mn-lt"/>
              </a:rPr>
              <a:t>8,836 = </a:t>
            </a:r>
            <a:r>
              <a:rPr lang="en-US" sz="2400" dirty="0" smtClean="0">
                <a:latin typeface="+mn-lt"/>
              </a:rPr>
              <a:t>11,045</a:t>
            </a:r>
            <a:endParaRPr lang="en-US" sz="2400" dirty="0">
              <a:latin typeface="+mn-lt"/>
            </a:endParaRPr>
          </a:p>
        </p:txBody>
      </p:sp>
    </p:spTree>
    <p:extLst>
      <p:ext uri="{BB962C8B-B14F-4D97-AF65-F5344CB8AC3E}">
        <p14:creationId xmlns:p14="http://schemas.microsoft.com/office/powerpoint/2010/main" val="224166859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(8 of 10)</a:t>
            </a:r>
            <a:endParaRPr lang="en-US" sz="2000" b="0" kern="1200" dirty="0">
              <a:latin typeface="Times New Roman" panose="02020603050405020304" pitchFamily="18" charset="0"/>
              <a:ea typeface="+mj-ea"/>
              <a:cs typeface="+mj-cs"/>
            </a:endParaRPr>
          </a:p>
        </p:txBody>
      </p:sp>
      <p:pic>
        <p:nvPicPr>
          <p:cNvPr id="5" name="Picture 4" descr="A spreadsheet has 13 columns. The headings are as follows. Period, t. Demand, D sub t. Level, L sub t. Trend, T sub t. Seasonal factor, S sub t. Forecast, F sub t. Error, E sub t. Absolute error, A sub t. Mean squared error M S E sub t. M Ay D sub t. % error. M Ay P E sub t. T S sub t. Values for each column are as follows. Period. Ay 2, blank. Ay 3 through Ay 18, 1 through 16. Demand. B 2, blank. B 3, 8000. B 4, 13,000. B 5, 23,000. B 6, 34,000. B 7, 10,000. B 8, 18,000. B 9, 23,000. B 10, 38,000. B 11, 12,000. B 12, 13,000. B 13, 32,000. B 14, 41,000. B 15 through B 18, blank. Level. C 2, 18,439. C 3, 18,866. C 4, 19,367. C 5, 19,869. C 6, 20,380. C 7, 20,921. C 8, 21,689. C 9, 22,102. C 10, 22,636. C 11, 23,291. C 12, 23,577. C 13, 24,271. C 14, 24,791. C 15 through C 18, blank. Trend. D 2, 524. D 3, 514. D 4, 513. D 5, 512. D 6, 512. D 7, 515. D 8, 540. D 9, 527. D 10, 528. D 11, 541. D 12, 515. D 13, 533. D 14, 532. D 15 through D 18, blank. Seasonal factor. E 2, blank. E 3, 0.47. E 4, 0.68. E 5, 1.17. E 6, 1.67. E 7, 0.47. E 8, 0.68. E 9, 1.17. E 10, 1.67. E 11, 0.47. E 12, 0.69. E 13, 1.16. E 14, 1.67. E 15, 0.47. E 16, 0.68. E 17, 1.17. E 18, 1.67. Forecast. F 2, blank. F 3, 8.913. F 4, 13,179. F 5, 23,260. F 6, 34,036. F 7,9723. F 8, 14,558. F 9, 25,981. F 10, 37,787. F 11, 10,810. F 12, 16,544. F 13, 27,849. F 14, 41,442. F 15, 11,940. F 16, 17,579. F 17, 30,930. F 18, 44,928. Error. G 2, blank. G 3, 913. G 4, 179. G 5, 260. G 6, 36. G 7, negative 277. G 8, negative 3442. G 9, 2981. G 10, negative 213. G 11, negative 1190. G 12, 3544. G 13, negative 4151. G 14, 442. G 15 through G 18, blank. Absolute error. H 2, blank. H 3, 913. H 4, 179. H 5, 260. H 6, 36. H 7, 277. H 8, 3442. H 9, 2981. H 10, 213. H 11, 1190. H 12, 3544. H 13, 4151. H 14, 442. H 15 through H 18, blank. Mean squared error, M S E. I 2, blank. I 3, 832,857. I 4, 432,367. I 5, 310,720. I 6, 233,364. I 7, 202,036. I 8, 2,143,255. I 9, 3,106,508. I 10, 2,723,856. I 11, 2,578,653. I 12, 3,576,894. I 13, 4,818,258. I 14, 4,432,987. I 15 through I 18, blank. M Ay D. J 2, blank, J 3, 347. 913. J 4, 546. J 5, 450. J 6, 347. J 7, 333. J 8, 851. J 9, 1155. J 10, 1037. J 11, 1054. J 12, 1303. J 13, 1562. J 14, 1469. J 15 through J 18, blank. % error. K 2, blank. K 3, 11. K 4, 1. K 5, 1. K 6, 0. K 7, 3. K 8, 19. K 9, 13. K 10, 1. K 11, 10. K 12, 27. K 13, 13. K 14, 1. K 15 through K 18, blank. M Ay P E. L 2, blank. L 3, 11.41. L 4, 6.39. L 5, 4.64. L 6, 3.50. L 7, 3.36. L 8, 5.98. L 9, 6.98. L 10, 6.18. L 11, 6.59. L 12, 8.66. L 13, 9.05. L 14, 8.39. L 15 through L 18, blank. T S sub t. M 2, blank. M 3, 1.00. M 4, 2.00. M 5, 3.00. M 6, 4.00. M 7, 3.34. M 8, negative 2.74. M 9, 0.56. M 10, 0.42. M 11, negative 0.72. M 12, 2.14. M 13, negative 0.87. M 14, negative 0.63. M 15 through M 18, blank."/>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1714" y="1576903"/>
            <a:ext cx="4926253" cy="1904875"/>
          </a:xfrm>
          <a:prstGeom prst="rect">
            <a:avLst/>
          </a:prstGeom>
        </p:spPr>
      </p:pic>
      <p:pic>
        <p:nvPicPr>
          <p:cNvPr id="6" name="Picture 5" descr="Cell formulas are as follows. C 3 = 0.05 star, left parenthesis, B 3, divided by E 3,right parenthesis + left parenthesis, 1 – 0.05, right parenthesis, star, left parenthesis, C 2 + D 2, right parenthesis. Equation 7.18. Copied to C 4 colon C 14. D 3 = 0.1 star, left parenthesis, C 3 minus C 2, right parenthesis + left parenthesis, 1 minus 0.1, right parenthesis, star D 2. Equation 7.19. copied to D 4 colon D 14. E 7 = 0.1 star, left parenthesis, B 3 divided by C 3, right parenthesis + left parenthesis, 1 minus 0.1, right parenthesis, star, E 3. Equation 7.20. copied to E 8 colon E 18. F 3 = left parenthesis, C 2 + D 2, right parenthesis, star E 3. Equation 7.17. Copied to F 4 colon F 18. G 3 = F 3 minus B 3. Equation 7.8. Copied to G 4 colon G 14. H 3 = abs, left parenthesis, G 3, right parenthesis. Copied to H 4 colon H 14. I 3 = sum s q, left parenthesis $ G $ 3 colon G 3, right parenthesis, divided by A 3. Equation 7.21. Copied to I 4 colon I 14. J 3 = sum, left parenthesis, $ H $ 3 colon H 3, right parenthesis, divided by A 3. Equation 7.22. Copied to J 4 colon J 14. K 3 = 100 star, left parenthesis, H 3 divided by B 3, right parenthesis. Copied to K 4 colon K 14. L 3 = average, left parenthesis, $ K $ 3 colon K 3, right parenthesis. Equation 7.24. Copied to L 4 colon L 14. M 3 = sum, left parenthesis, $ G $ 3 colon G 3, right parenthesis, divided by J 3. Equation 7.26. Copied to M 4 colon M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6707" y="3735839"/>
            <a:ext cx="2888666" cy="2068562"/>
          </a:xfrm>
          <a:prstGeom prst="rect">
            <a:avLst/>
          </a:prstGeom>
        </p:spPr>
      </p:pic>
      <p:sp>
        <p:nvSpPr>
          <p:cNvPr id="3" name="Text Placeholder 2"/>
          <p:cNvSpPr>
            <a:spLocks noGrp="1"/>
          </p:cNvSpPr>
          <p:nvPr>
            <p:ph type="body" idx="1"/>
          </p:nvPr>
        </p:nvSpPr>
        <p:spPr>
          <a:xfrm>
            <a:off x="457200" y="5943600"/>
            <a:ext cx="8229600" cy="421046"/>
          </a:xfrm>
        </p:spPr>
        <p:txBody>
          <a:bodyPr/>
          <a:lstStyle/>
          <a:p>
            <a:pPr marL="0" indent="0">
              <a:buNone/>
            </a:pPr>
            <a:r>
              <a:rPr lang="en-US" sz="2000" b="1" dirty="0">
                <a:latin typeface="+mn-lt"/>
              </a:rPr>
              <a:t>Figure </a:t>
            </a:r>
            <a:r>
              <a:rPr lang="en-US" sz="2000" b="1" dirty="0" smtClean="0">
                <a:latin typeface="+mn-lt"/>
              </a:rPr>
              <a:t>7-10 </a:t>
            </a:r>
            <a:r>
              <a:rPr lang="en-US" sz="2000" dirty="0" smtClean="0">
                <a:latin typeface="+mn-lt"/>
              </a:rPr>
              <a:t>Trend- </a:t>
            </a:r>
            <a:r>
              <a:rPr lang="en-US" sz="2000" dirty="0">
                <a:latin typeface="+mn-lt"/>
              </a:rPr>
              <a:t>and Seasonality-Corrected Exponential </a:t>
            </a:r>
            <a:r>
              <a:rPr lang="en-US" sz="2000" dirty="0" smtClean="0">
                <a:latin typeface="+mn-lt"/>
              </a:rPr>
              <a:t>Smoothing</a:t>
            </a:r>
            <a:endParaRPr lang="en-US" sz="2000" dirty="0">
              <a:latin typeface="+mn-lt"/>
            </a:endParaRPr>
          </a:p>
        </p:txBody>
      </p:sp>
    </p:spTree>
    <p:extLst>
      <p:ext uri="{BB962C8B-B14F-4D97-AF65-F5344CB8AC3E}">
        <p14:creationId xmlns:p14="http://schemas.microsoft.com/office/powerpoint/2010/main" val="191671675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(9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862839"/>
          </a:xfrm>
        </p:spPr>
        <p:txBody>
          <a:bodyPr wrap="square" lIns="91425" tIns="91425" rIns="91425" bIns="91425">
            <a:spAutoFit/>
          </a:bodyPr>
          <a:lstStyle/>
          <a:p>
            <a:pPr marL="0" lvl="0" indent="0" defTabSz="457200">
              <a:spcAft>
                <a:spcPct val="0"/>
              </a:spcAft>
              <a:buNone/>
              <a:tabLst/>
            </a:pPr>
            <a:r>
              <a:rPr lang="en-US" sz="2200" kern="1200" dirty="0">
                <a:solidFill>
                  <a:srgbClr val="000000"/>
                </a:solidFill>
                <a:latin typeface="+mn-lt"/>
                <a:ea typeface="+mn-ea"/>
                <a:cs typeface="+mn-cs"/>
              </a:rPr>
              <a:t>Trend- and Seasonality-Corrected</a:t>
            </a:r>
          </a:p>
          <a:p>
            <a:pPr marL="0" lvl="0" indent="2238375" defTabSz="457200">
              <a:spcAft>
                <a:spcPct val="0"/>
              </a:spcAft>
              <a:buNone/>
              <a:tabLst/>
            </a:pP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0</a:t>
            </a:r>
            <a:r>
              <a:rPr lang="en-US" sz="2200" kern="1200" dirty="0">
                <a:solidFill>
                  <a:srgbClr val="000000"/>
                </a:solidFill>
                <a:latin typeface="+mn-lt"/>
                <a:ea typeface="+mn-ea"/>
                <a:cs typeface="+mn-cs"/>
              </a:rPr>
              <a:t> = 18,439  </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0</a:t>
            </a:r>
            <a:r>
              <a:rPr lang="en-US" sz="2200" kern="1200" dirty="0">
                <a:solidFill>
                  <a:srgbClr val="000000"/>
                </a:solidFill>
                <a:latin typeface="+mn-lt"/>
                <a:ea typeface="+mn-ea"/>
                <a:cs typeface="+mn-cs"/>
              </a:rPr>
              <a:t> =524</a:t>
            </a:r>
          </a:p>
          <a:p>
            <a:pPr marL="0" lvl="0" indent="2155825" defTabSz="457200">
              <a:spcAft>
                <a:spcPct val="0"/>
              </a:spcAft>
              <a:buNone/>
              <a:tabLst/>
            </a:pP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24,791  </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532</a:t>
            </a:r>
          </a:p>
          <a:p>
            <a:pPr marL="804863" lvl="0" indent="95250" defTabSz="457200">
              <a:spcAft>
                <a:spcPct val="0"/>
              </a:spcAft>
              <a:buNone/>
              <a:tabLst/>
            </a:pP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1</a:t>
            </a:r>
            <a:r>
              <a:rPr lang="en-US" sz="2200" kern="1200" dirty="0">
                <a:solidFill>
                  <a:srgbClr val="000000"/>
                </a:solidFill>
                <a:latin typeface="+mn-lt"/>
                <a:ea typeface="+mn-ea"/>
                <a:cs typeface="+mn-cs"/>
              </a:rPr>
              <a:t> = 0.47  </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2</a:t>
            </a:r>
            <a:r>
              <a:rPr lang="en-US" sz="2200" kern="1200" dirty="0">
                <a:solidFill>
                  <a:srgbClr val="000000"/>
                </a:solidFill>
                <a:latin typeface="+mn-lt"/>
                <a:ea typeface="+mn-ea"/>
                <a:cs typeface="+mn-cs"/>
              </a:rPr>
              <a:t> = 0.68  </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3</a:t>
            </a:r>
            <a:r>
              <a:rPr lang="en-US" sz="2200" kern="1200" dirty="0">
                <a:solidFill>
                  <a:srgbClr val="000000"/>
                </a:solidFill>
                <a:latin typeface="+mn-lt"/>
                <a:ea typeface="+mn-ea"/>
                <a:cs typeface="+mn-cs"/>
              </a:rPr>
              <a:t> = 1.17  </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4</a:t>
            </a:r>
            <a:r>
              <a:rPr lang="en-US" sz="2200" kern="1200" dirty="0">
                <a:solidFill>
                  <a:srgbClr val="000000"/>
                </a:solidFill>
                <a:latin typeface="+mn-lt"/>
                <a:ea typeface="+mn-ea"/>
                <a:cs typeface="+mn-cs"/>
              </a:rPr>
              <a:t> = 1.67</a:t>
            </a:r>
          </a:p>
          <a:p>
            <a:pPr marL="95250" lvl="0" indent="82550" defTabSz="457200">
              <a:spcAft>
                <a:spcPct val="0"/>
              </a:spcAft>
              <a:buNone/>
              <a:tabLst/>
            </a:pPr>
            <a:r>
              <a:rPr lang="en-US" sz="2200" i="1" kern="1200" dirty="0">
                <a:solidFill>
                  <a:srgbClr val="000000"/>
                </a:solidFill>
                <a:latin typeface="+mn-lt"/>
                <a:ea typeface="+mn-ea"/>
                <a:cs typeface="Times New Roman"/>
              </a:rPr>
              <a:t>F</a:t>
            </a:r>
            <a:r>
              <a:rPr lang="en-US" sz="2200" kern="1200" baseline="-25000" dirty="0">
                <a:solidFill>
                  <a:srgbClr val="000000"/>
                </a:solidFill>
                <a:latin typeface="+mn-lt"/>
                <a:ea typeface="+mn-ea"/>
                <a:cs typeface="+mn-cs"/>
              </a:rPr>
              <a:t>13</a:t>
            </a:r>
            <a:r>
              <a:rPr lang="en-US" sz="2200" kern="1200" dirty="0">
                <a:solidFill>
                  <a:srgbClr val="000000"/>
                </a:solidFill>
                <a:latin typeface="+mn-lt"/>
                <a:ea typeface="+mn-ea"/>
                <a:cs typeface="+mn-cs"/>
              </a:rPr>
              <a:t> = (</a:t>
            </a: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13 </a:t>
            </a:r>
            <a:r>
              <a:rPr lang="en-US" sz="2200" kern="1200" dirty="0">
                <a:solidFill>
                  <a:srgbClr val="000000"/>
                </a:solidFill>
                <a:latin typeface="+mn-lt"/>
                <a:ea typeface="+mn-ea"/>
                <a:cs typeface="+mn-cs"/>
              </a:rPr>
              <a:t>= (24,791 + 532)0.47 = 11,902</a:t>
            </a:r>
          </a:p>
          <a:p>
            <a:pPr marL="0" lvl="0" indent="0" defTabSz="457200">
              <a:spcAft>
                <a:spcPct val="0"/>
              </a:spcAft>
              <a:buNone/>
              <a:tabLst/>
            </a:pPr>
            <a:r>
              <a:rPr lang="en-US" sz="2200" i="1" kern="1200" dirty="0">
                <a:solidFill>
                  <a:srgbClr val="000000"/>
                </a:solidFill>
                <a:latin typeface="+mn-lt"/>
                <a:ea typeface="+mn-ea"/>
                <a:cs typeface="Times New Roman"/>
              </a:rPr>
              <a:t>F</a:t>
            </a:r>
            <a:r>
              <a:rPr lang="en-US" sz="2200" kern="1200" baseline="-25000" dirty="0">
                <a:solidFill>
                  <a:srgbClr val="000000"/>
                </a:solidFill>
                <a:latin typeface="+mn-lt"/>
                <a:ea typeface="+mn-ea"/>
                <a:cs typeface="+mn-cs"/>
              </a:rPr>
              <a:t>14</a:t>
            </a:r>
            <a:r>
              <a:rPr lang="en-US" sz="2200" kern="1200" dirty="0">
                <a:solidFill>
                  <a:srgbClr val="000000"/>
                </a:solidFill>
                <a:latin typeface="+mn-lt"/>
                <a:ea typeface="+mn-ea"/>
                <a:cs typeface="+mn-cs"/>
              </a:rPr>
              <a:t> = (</a:t>
            </a: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+ 2</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13 </a:t>
            </a:r>
            <a:r>
              <a:rPr lang="en-US" sz="2200" kern="1200" dirty="0">
                <a:solidFill>
                  <a:srgbClr val="000000"/>
                </a:solidFill>
                <a:latin typeface="+mn-lt"/>
                <a:ea typeface="+mn-ea"/>
                <a:cs typeface="+mn-cs"/>
              </a:rPr>
              <a:t> = (24,791 + 2 </a:t>
            </a:r>
            <a:r>
              <a:rPr lang="en-US" sz="2200" dirty="0">
                <a:latin typeface="+mn-lt"/>
              </a:rPr>
              <a:t>×</a:t>
            </a:r>
            <a:r>
              <a:rPr lang="en-US" sz="2200" kern="1200" dirty="0" smtClean="0">
                <a:solidFill>
                  <a:srgbClr val="000000"/>
                </a:solidFill>
                <a:latin typeface="+mn-lt"/>
                <a:ea typeface="+mn-ea"/>
                <a:cs typeface="+mn-cs"/>
              </a:rPr>
              <a:t> </a:t>
            </a:r>
            <a:r>
              <a:rPr lang="en-US" sz="2200" kern="1200" dirty="0">
                <a:solidFill>
                  <a:srgbClr val="000000"/>
                </a:solidFill>
                <a:latin typeface="+mn-lt"/>
                <a:ea typeface="+mn-ea"/>
                <a:cs typeface="+mn-cs"/>
              </a:rPr>
              <a:t>532)0.68 = 17,581</a:t>
            </a:r>
          </a:p>
          <a:p>
            <a:pPr marL="0" lvl="0" indent="0" defTabSz="457200">
              <a:spcAft>
                <a:spcPct val="0"/>
              </a:spcAft>
              <a:buNone/>
              <a:tabLst/>
            </a:pPr>
            <a:r>
              <a:rPr lang="en-US" sz="2200" i="1" kern="1200" dirty="0">
                <a:solidFill>
                  <a:srgbClr val="000000"/>
                </a:solidFill>
                <a:latin typeface="+mn-lt"/>
                <a:ea typeface="+mn-ea"/>
                <a:cs typeface="Times New Roman"/>
              </a:rPr>
              <a:t>F</a:t>
            </a:r>
            <a:r>
              <a:rPr lang="en-US" sz="2200" kern="1200" baseline="-25000" dirty="0">
                <a:solidFill>
                  <a:srgbClr val="000000"/>
                </a:solidFill>
                <a:latin typeface="+mn-lt"/>
                <a:ea typeface="+mn-ea"/>
                <a:cs typeface="+mn-cs"/>
              </a:rPr>
              <a:t>15</a:t>
            </a:r>
            <a:r>
              <a:rPr lang="en-US" sz="2200" kern="1200" dirty="0">
                <a:solidFill>
                  <a:srgbClr val="000000"/>
                </a:solidFill>
                <a:latin typeface="+mn-lt"/>
                <a:ea typeface="+mn-ea"/>
                <a:cs typeface="+mn-cs"/>
              </a:rPr>
              <a:t> = (</a:t>
            </a: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+ 3</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13 </a:t>
            </a:r>
            <a:r>
              <a:rPr lang="en-US" sz="2200" kern="1200" dirty="0">
                <a:solidFill>
                  <a:srgbClr val="000000"/>
                </a:solidFill>
                <a:latin typeface="+mn-lt"/>
                <a:ea typeface="+mn-ea"/>
                <a:cs typeface="+mn-cs"/>
              </a:rPr>
              <a:t> = (24,791 + 3 </a:t>
            </a:r>
            <a:r>
              <a:rPr lang="en-US" sz="2200" dirty="0">
                <a:latin typeface="+mn-lt"/>
              </a:rPr>
              <a:t>×</a:t>
            </a:r>
            <a:r>
              <a:rPr lang="en-US" sz="2200" kern="1200" dirty="0" smtClean="0">
                <a:solidFill>
                  <a:srgbClr val="000000"/>
                </a:solidFill>
                <a:latin typeface="+mn-lt"/>
                <a:ea typeface="+mn-ea"/>
                <a:cs typeface="+mn-cs"/>
              </a:rPr>
              <a:t> </a:t>
            </a:r>
            <a:r>
              <a:rPr lang="en-US" sz="2200" kern="1200" dirty="0">
                <a:solidFill>
                  <a:srgbClr val="000000"/>
                </a:solidFill>
                <a:latin typeface="+mn-lt"/>
                <a:ea typeface="+mn-ea"/>
                <a:cs typeface="+mn-cs"/>
              </a:rPr>
              <a:t>532)1.17 = 30,873</a:t>
            </a:r>
          </a:p>
          <a:p>
            <a:pPr marL="0" lvl="0" indent="0" defTabSz="457200">
              <a:spcAft>
                <a:spcPct val="0"/>
              </a:spcAft>
              <a:buNone/>
              <a:tabLst/>
            </a:pPr>
            <a:r>
              <a:rPr lang="en-US" sz="2200" i="1" kern="1200" dirty="0">
                <a:solidFill>
                  <a:srgbClr val="000000"/>
                </a:solidFill>
                <a:latin typeface="+mn-lt"/>
                <a:ea typeface="+mn-ea"/>
                <a:cs typeface="Times New Roman"/>
              </a:rPr>
              <a:t>F</a:t>
            </a:r>
            <a:r>
              <a:rPr lang="en-US" sz="2200" kern="1200" baseline="-25000" dirty="0">
                <a:solidFill>
                  <a:srgbClr val="000000"/>
                </a:solidFill>
                <a:latin typeface="+mn-lt"/>
                <a:ea typeface="+mn-ea"/>
                <a:cs typeface="+mn-cs"/>
              </a:rPr>
              <a:t>16</a:t>
            </a:r>
            <a:r>
              <a:rPr lang="en-US" sz="2200" kern="1200" dirty="0">
                <a:solidFill>
                  <a:srgbClr val="000000"/>
                </a:solidFill>
                <a:latin typeface="+mn-lt"/>
                <a:ea typeface="+mn-ea"/>
                <a:cs typeface="+mn-cs"/>
              </a:rPr>
              <a:t> = (</a:t>
            </a:r>
            <a:r>
              <a:rPr lang="en-US" sz="2200" i="1" kern="1200" dirty="0">
                <a:solidFill>
                  <a:srgbClr val="000000"/>
                </a:solidFill>
                <a:latin typeface="+mn-lt"/>
                <a:ea typeface="+mn-ea"/>
                <a:cs typeface="Times New Roman"/>
              </a:rPr>
              <a:t>L</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 + 4</a:t>
            </a:r>
            <a:r>
              <a:rPr lang="en-US" sz="2200" i="1" kern="1200" dirty="0">
                <a:solidFill>
                  <a:srgbClr val="000000"/>
                </a:solidFill>
                <a:latin typeface="+mn-lt"/>
                <a:ea typeface="+mn-ea"/>
                <a:cs typeface="Times New Roman"/>
              </a:rPr>
              <a:t>T</a:t>
            </a:r>
            <a:r>
              <a:rPr lang="en-US" sz="2200" kern="1200" baseline="-25000" dirty="0">
                <a:solidFill>
                  <a:srgbClr val="000000"/>
                </a:solidFill>
                <a:latin typeface="+mn-lt"/>
                <a:ea typeface="+mn-ea"/>
                <a:cs typeface="+mn-cs"/>
              </a:rPr>
              <a:t>12</a:t>
            </a:r>
            <a:r>
              <a:rPr lang="en-US" sz="2200" kern="1200" dirty="0">
                <a:solidFill>
                  <a:srgbClr val="000000"/>
                </a:solidFill>
                <a:latin typeface="+mn-lt"/>
                <a:ea typeface="+mn-ea"/>
                <a:cs typeface="+mn-cs"/>
              </a:rPr>
              <a:t>)</a:t>
            </a:r>
            <a:r>
              <a:rPr lang="en-US" sz="2200" i="1" kern="1200" dirty="0">
                <a:solidFill>
                  <a:srgbClr val="000000"/>
                </a:solidFill>
                <a:latin typeface="+mn-lt"/>
                <a:ea typeface="+mn-ea"/>
                <a:cs typeface="Times New Roman"/>
              </a:rPr>
              <a:t>S</a:t>
            </a:r>
            <a:r>
              <a:rPr lang="en-US" sz="2200" kern="1200" baseline="-25000" dirty="0">
                <a:solidFill>
                  <a:srgbClr val="000000"/>
                </a:solidFill>
                <a:latin typeface="+mn-lt"/>
                <a:ea typeface="+mn-ea"/>
                <a:cs typeface="+mn-cs"/>
              </a:rPr>
              <a:t>13 </a:t>
            </a:r>
            <a:r>
              <a:rPr lang="en-US" sz="2200" kern="1200" dirty="0">
                <a:solidFill>
                  <a:srgbClr val="000000"/>
                </a:solidFill>
                <a:latin typeface="+mn-lt"/>
                <a:ea typeface="+mn-ea"/>
                <a:cs typeface="+mn-cs"/>
              </a:rPr>
              <a:t> = (24,791 + 4 </a:t>
            </a:r>
            <a:r>
              <a:rPr lang="en-US" sz="2200" dirty="0">
                <a:latin typeface="+mn-lt"/>
              </a:rPr>
              <a:t>×</a:t>
            </a:r>
            <a:r>
              <a:rPr lang="en-US" sz="2200" kern="1200" dirty="0" smtClean="0">
                <a:solidFill>
                  <a:srgbClr val="000000"/>
                </a:solidFill>
                <a:latin typeface="+mn-lt"/>
                <a:ea typeface="+mn-ea"/>
                <a:cs typeface="+mn-cs"/>
              </a:rPr>
              <a:t> </a:t>
            </a:r>
            <a:r>
              <a:rPr lang="en-US" sz="2200" kern="1200" dirty="0">
                <a:solidFill>
                  <a:srgbClr val="000000"/>
                </a:solidFill>
                <a:latin typeface="+mn-lt"/>
                <a:ea typeface="+mn-ea"/>
                <a:cs typeface="+mn-cs"/>
              </a:rPr>
              <a:t>532)1.67 = 44,955</a:t>
            </a:r>
          </a:p>
          <a:p>
            <a:pPr marL="450850" lvl="0" indent="1528763" defTabSz="457200">
              <a:spcAft>
                <a:spcPct val="0"/>
              </a:spcAft>
              <a:buNone/>
              <a:tabLst/>
            </a:pPr>
            <a:r>
              <a:rPr lang="el-GR" sz="2200" i="1" kern="1200" dirty="0">
                <a:solidFill>
                  <a:srgbClr val="000000"/>
                </a:solidFill>
                <a:latin typeface="+mn-lt"/>
                <a:cs typeface="Symbol" charset="2"/>
              </a:rPr>
              <a:t>σ</a:t>
            </a:r>
            <a:r>
              <a:rPr lang="en-US" sz="2200" kern="1200" dirty="0" smtClean="0">
                <a:solidFill>
                  <a:srgbClr val="000000"/>
                </a:solidFill>
                <a:latin typeface="+mn-lt"/>
                <a:ea typeface="+mn-ea"/>
                <a:cs typeface="+mn-cs"/>
              </a:rPr>
              <a:t> </a:t>
            </a:r>
            <a:r>
              <a:rPr lang="en-US" sz="2200" kern="1200" dirty="0">
                <a:solidFill>
                  <a:srgbClr val="000000"/>
                </a:solidFill>
                <a:latin typeface="+mn-lt"/>
                <a:ea typeface="+mn-ea"/>
                <a:cs typeface="+mn-cs"/>
              </a:rPr>
              <a:t>= 1.25 </a:t>
            </a:r>
            <a:r>
              <a:rPr lang="en-US" sz="2200" dirty="0">
                <a:latin typeface="+mn-lt"/>
              </a:rPr>
              <a:t>×</a:t>
            </a:r>
            <a:r>
              <a:rPr lang="en-US" sz="2200" kern="1200" dirty="0" smtClean="0">
                <a:solidFill>
                  <a:srgbClr val="000000"/>
                </a:solidFill>
                <a:latin typeface="+mn-lt"/>
                <a:ea typeface="+mn-ea"/>
                <a:cs typeface="+mn-cs"/>
              </a:rPr>
              <a:t> </a:t>
            </a:r>
            <a:r>
              <a:rPr lang="en-US" sz="2200" kern="1200" dirty="0">
                <a:solidFill>
                  <a:srgbClr val="000000"/>
                </a:solidFill>
                <a:latin typeface="+mn-lt"/>
                <a:ea typeface="+mn-ea"/>
                <a:cs typeface="+mn-cs"/>
              </a:rPr>
              <a:t>1,469 = 1,836</a:t>
            </a:r>
          </a:p>
        </p:txBody>
      </p:sp>
    </p:spTree>
    <p:extLst>
      <p:ext uri="{BB962C8B-B14F-4D97-AF65-F5344CB8AC3E}">
        <p14:creationId xmlns:p14="http://schemas.microsoft.com/office/powerpoint/2010/main" val="117265006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Forecasting Demand at Tahoe Salt </a:t>
            </a:r>
            <a:r>
              <a:rPr lang="en-US" sz="2000" b="0" kern="1200" dirty="0" smtClean="0">
                <a:latin typeface="Times New Roman" panose="02020603050405020304" pitchFamily="18" charset="0"/>
                <a:ea typeface="+mj-ea"/>
                <a:cs typeface="+mj-cs"/>
              </a:rPr>
              <a:t>(10 of 10)</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78725"/>
          </a:xfrm>
        </p:spPr>
        <p:txBody>
          <a:bodyPr/>
          <a:lstStyle/>
          <a:p>
            <a:pPr marL="0" indent="0">
              <a:buNone/>
            </a:pPr>
            <a:r>
              <a:rPr lang="en-US" sz="2000" b="1" kern="1200" dirty="0" smtClean="0">
                <a:solidFill>
                  <a:schemeClr val="tx1"/>
                </a:solidFill>
                <a:latin typeface="+mn-lt"/>
              </a:rPr>
              <a:t>Table 7-2 </a:t>
            </a:r>
            <a:r>
              <a:rPr lang="en-US" sz="2000" kern="1200" dirty="0" smtClean="0">
                <a:solidFill>
                  <a:schemeClr val="tx1"/>
                </a:solidFill>
                <a:latin typeface="+mn-lt"/>
              </a:rPr>
              <a:t>Error </a:t>
            </a:r>
            <a:r>
              <a:rPr lang="en-US" sz="2000" kern="1200" dirty="0">
                <a:solidFill>
                  <a:schemeClr val="tx1"/>
                </a:solidFill>
                <a:latin typeface="+mn-lt"/>
              </a:rPr>
              <a:t>Estimates for Tahoe Salt </a:t>
            </a:r>
            <a:r>
              <a:rPr lang="en-US" sz="2000" kern="1200" dirty="0" smtClean="0">
                <a:solidFill>
                  <a:schemeClr val="tx1"/>
                </a:solidFill>
                <a:latin typeface="+mn-lt"/>
              </a:rPr>
              <a:t>Forecasting</a:t>
            </a:r>
            <a:endParaRPr lang="en-US" sz="2000" kern="1200" dirty="0">
              <a:solidFill>
                <a:schemeClr val="tx1"/>
              </a:solidFill>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140067886"/>
              </p:ext>
            </p:extLst>
          </p:nvPr>
        </p:nvGraphicFramePr>
        <p:xfrm>
          <a:off x="580572" y="2311400"/>
          <a:ext cx="8106228" cy="2392680"/>
        </p:xfrm>
        <a:graphic>
          <a:graphicData uri="http://schemas.openxmlformats.org/drawingml/2006/table">
            <a:tbl>
              <a:tblPr firstRow="1" bandRow="1">
                <a:tableStyleId>{2D5ABB26-0587-4C30-8999-92F81FD0307C}</a:tableStyleId>
              </a:tblPr>
              <a:tblGrid>
                <a:gridCol w="3041655">
                  <a:extLst>
                    <a:ext uri="{9D8B030D-6E8A-4147-A177-3AD203B41FA5}">
                      <a16:colId xmlns:a16="http://schemas.microsoft.com/office/drawing/2014/main" val="20000"/>
                    </a:ext>
                  </a:extLst>
                </a:gridCol>
                <a:gridCol w="1338910">
                  <a:extLst>
                    <a:ext uri="{9D8B030D-6E8A-4147-A177-3AD203B41FA5}">
                      <a16:colId xmlns:a16="http://schemas.microsoft.com/office/drawing/2014/main" val="20001"/>
                    </a:ext>
                  </a:extLst>
                </a:gridCol>
                <a:gridCol w="1699106">
                  <a:extLst>
                    <a:ext uri="{9D8B030D-6E8A-4147-A177-3AD203B41FA5}">
                      <a16:colId xmlns:a16="http://schemas.microsoft.com/office/drawing/2014/main" val="20002"/>
                    </a:ext>
                  </a:extLst>
                </a:gridCol>
                <a:gridCol w="2026557">
                  <a:extLst>
                    <a:ext uri="{9D8B030D-6E8A-4147-A177-3AD203B41FA5}">
                      <a16:colId xmlns:a16="http://schemas.microsoft.com/office/drawing/2014/main" val="20003"/>
                    </a:ext>
                  </a:extLst>
                </a:gridCol>
              </a:tblGrid>
              <a:tr h="370840">
                <a:tc>
                  <a:txBody>
                    <a:bodyPr/>
                    <a:lstStyle/>
                    <a:p>
                      <a:r>
                        <a:rPr lang="en-US" sz="1800" b="1" kern="1200" dirty="0" smtClean="0">
                          <a:solidFill>
                            <a:schemeClr val="tx1"/>
                          </a:solidFill>
                          <a:latin typeface="+mn-lt"/>
                          <a:ea typeface="+mn-ea"/>
                          <a:cs typeface="+mn-cs"/>
                        </a:rPr>
                        <a:t>Forecasting Method</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kern="1200" dirty="0" smtClean="0">
                          <a:solidFill>
                            <a:schemeClr val="tx1"/>
                          </a:solidFill>
                          <a:latin typeface="+mn-lt"/>
                          <a:ea typeface="+mn-ea"/>
                          <a:cs typeface="+mn-cs"/>
                        </a:rPr>
                        <a:t>M</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A</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D</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kern="1200" dirty="0" smtClean="0">
                          <a:solidFill>
                            <a:schemeClr val="tx1"/>
                          </a:solidFill>
                          <a:latin typeface="+mn-lt"/>
                          <a:ea typeface="+mn-ea"/>
                          <a:cs typeface="+mn-cs"/>
                        </a:rPr>
                        <a:t>M</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A</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P</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E (%)</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kern="1200" dirty="0" smtClean="0">
                          <a:solidFill>
                            <a:schemeClr val="tx1"/>
                          </a:solidFill>
                          <a:latin typeface="+mn-lt"/>
                          <a:ea typeface="+mn-ea"/>
                          <a:cs typeface="+mn-cs"/>
                        </a:rPr>
                        <a:t>T</a:t>
                      </a:r>
                      <a:r>
                        <a:rPr lang="en-US" sz="100" b="1" kern="1200" dirty="0" smtClean="0">
                          <a:solidFill>
                            <a:schemeClr val="tx1"/>
                          </a:solidFill>
                          <a:latin typeface="+mn-lt"/>
                          <a:ea typeface="+mn-ea"/>
                          <a:cs typeface="+mn-cs"/>
                        </a:rPr>
                        <a:t> </a:t>
                      </a:r>
                      <a:r>
                        <a:rPr lang="en-US" sz="1800" b="1" kern="1200" dirty="0" smtClean="0">
                          <a:solidFill>
                            <a:schemeClr val="tx1"/>
                          </a:solidFill>
                          <a:latin typeface="+mn-lt"/>
                          <a:ea typeface="+mn-ea"/>
                          <a:cs typeface="+mn-cs"/>
                        </a:rPr>
                        <a:t>S Range</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64008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Four-period moving average</a:t>
                      </a:r>
                      <a:endParaRPr lang="en-US" dirty="0" smtClean="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812800" algn="r"/>
                        </a:tabLst>
                      </a:pPr>
                      <a:r>
                        <a:rPr lang="en-US" sz="1800" kern="1200" dirty="0" smtClean="0">
                          <a:solidFill>
                            <a:schemeClr val="tx1"/>
                          </a:solidFill>
                          <a:latin typeface="+mn-lt"/>
                          <a:ea typeface="+mn-ea"/>
                          <a:cs typeface="+mn-cs"/>
                        </a:rPr>
                        <a:t>	9,719</a:t>
                      </a:r>
                      <a:endParaRPr lang="en-US" dirty="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tab pos="723900" algn="r"/>
                        </a:tabLst>
                        <a:defRPr/>
                      </a:pPr>
                      <a:r>
                        <a:rPr lang="en-US" sz="1800" kern="1200" dirty="0" smtClean="0">
                          <a:solidFill>
                            <a:schemeClr val="tx1"/>
                          </a:solidFill>
                          <a:latin typeface="+mn-lt"/>
                          <a:ea typeface="+mn-ea"/>
                          <a:cs typeface="+mn-cs"/>
                        </a:rPr>
                        <a:t>	49</a:t>
                      </a:r>
                      <a:endParaRPr lang="en-US" dirty="0" smtClean="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–1.52 to 2.21</a:t>
                      </a:r>
                      <a:endParaRPr lang="en-US" dirty="0" smtClean="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64008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Simple exponential smoothing</a:t>
                      </a:r>
                      <a:endParaRPr lang="en-US" dirty="0" smtClean="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812800" algn="r"/>
                        </a:tabLst>
                      </a:pPr>
                      <a:r>
                        <a:rPr lang="en-US" sz="1800" kern="1200" dirty="0" smtClean="0">
                          <a:solidFill>
                            <a:schemeClr val="tx1"/>
                          </a:solidFill>
                          <a:latin typeface="+mn-lt"/>
                          <a:ea typeface="+mn-ea"/>
                          <a:cs typeface="+mn-cs"/>
                        </a:rPr>
                        <a:t>	10,208</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723900" algn="r"/>
                        </a:tabLst>
                      </a:pPr>
                      <a:r>
                        <a:rPr lang="en-US" sz="1800" kern="1200" dirty="0" smtClean="0">
                          <a:solidFill>
                            <a:schemeClr val="tx1"/>
                          </a:solidFill>
                          <a:latin typeface="+mn-lt"/>
                          <a:ea typeface="+mn-ea"/>
                          <a:cs typeface="+mn-cs"/>
                        </a:rPr>
                        <a:t>	59</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smtClean="0">
                          <a:solidFill>
                            <a:schemeClr val="tx1"/>
                          </a:solidFill>
                          <a:latin typeface="+mn-lt"/>
                          <a:ea typeface="+mn-ea"/>
                          <a:cs typeface="+mn-cs"/>
                        </a:rPr>
                        <a:t>–1.38 to 2.15</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70840">
                <a:tc>
                  <a:txBody>
                    <a:bodyPr/>
                    <a:lstStyle/>
                    <a:p>
                      <a:r>
                        <a:rPr lang="en-US" sz="1800" kern="1200" dirty="0" smtClean="0">
                          <a:solidFill>
                            <a:schemeClr val="tx1"/>
                          </a:solidFill>
                          <a:latin typeface="+mn-lt"/>
                          <a:ea typeface="+mn-ea"/>
                          <a:cs typeface="+mn-cs"/>
                        </a:rPr>
                        <a:t>Holt’s model</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812800" algn="r"/>
                        </a:tabLst>
                      </a:pPr>
                      <a:r>
                        <a:rPr lang="en-US" sz="1800" kern="1200" dirty="0" smtClean="0">
                          <a:solidFill>
                            <a:schemeClr val="tx1"/>
                          </a:solidFill>
                          <a:latin typeface="+mn-lt"/>
                          <a:ea typeface="+mn-ea"/>
                          <a:cs typeface="+mn-cs"/>
                        </a:rPr>
                        <a:t>	8,836</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723900" algn="r"/>
                        </a:tabLst>
                      </a:pPr>
                      <a:r>
                        <a:rPr lang="en-US" sz="1800" kern="1200" dirty="0" smtClean="0">
                          <a:solidFill>
                            <a:schemeClr val="tx1"/>
                          </a:solidFill>
                          <a:latin typeface="+mn-lt"/>
                          <a:ea typeface="+mn-ea"/>
                          <a:cs typeface="+mn-cs"/>
                        </a:rPr>
                        <a:t>	52</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smtClean="0">
                          <a:solidFill>
                            <a:schemeClr val="tx1"/>
                          </a:solidFill>
                          <a:latin typeface="+mn-lt"/>
                          <a:ea typeface="+mn-ea"/>
                          <a:cs typeface="+mn-cs"/>
                        </a:rPr>
                        <a:t>–2.15 to 2.00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70840">
                <a:tc>
                  <a:txBody>
                    <a:bodyPr/>
                    <a:lstStyle/>
                    <a:p>
                      <a:r>
                        <a:rPr lang="en-US" sz="1800" kern="1200" dirty="0" smtClean="0">
                          <a:solidFill>
                            <a:schemeClr val="tx1"/>
                          </a:solidFill>
                          <a:latin typeface="+mn-lt"/>
                          <a:ea typeface="+mn-ea"/>
                          <a:cs typeface="+mn-cs"/>
                        </a:rPr>
                        <a:t>Winter’s model</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812800" algn="r"/>
                        </a:tabLst>
                      </a:pPr>
                      <a:r>
                        <a:rPr lang="en-US" sz="1800" kern="1200" dirty="0" smtClean="0">
                          <a:solidFill>
                            <a:schemeClr val="tx1"/>
                          </a:solidFill>
                          <a:latin typeface="+mn-lt"/>
                          <a:ea typeface="+mn-ea"/>
                          <a:cs typeface="+mn-cs"/>
                        </a:rPr>
                        <a:t>	1,469</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723900" algn="r"/>
                        </a:tabLst>
                      </a:pPr>
                      <a:r>
                        <a:rPr lang="en-US" sz="1800" kern="1200" dirty="0" smtClean="0">
                          <a:solidFill>
                            <a:schemeClr val="tx1"/>
                          </a:solidFill>
                          <a:latin typeface="+mn-lt"/>
                          <a:ea typeface="+mn-ea"/>
                          <a:cs typeface="+mn-cs"/>
                        </a:rPr>
                        <a:t>	8</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smtClean="0">
                          <a:solidFill>
                            <a:schemeClr val="tx1"/>
                          </a:solidFill>
                          <a:latin typeface="+mn-lt"/>
                          <a:ea typeface="+mn-ea"/>
                          <a:cs typeface="+mn-cs"/>
                        </a:rPr>
                        <a:t>–2.74 to 4.00</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0997027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The Role of Software Tools in Forecasting</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76399"/>
            <a:ext cx="8229600" cy="394720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Software is important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Large amounts of data</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Frequency of forecasts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Importance of high-quality results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Can forecast demand by products and markets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Real time updates help firms respond quickly to changes in marketplace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Facilitates </a:t>
            </a:r>
            <a:r>
              <a:rPr lang="en-US" sz="2400" b="1" kern="1200" dirty="0">
                <a:solidFill>
                  <a:srgbClr val="000000"/>
                </a:solidFill>
                <a:latin typeface="Arial (Body)"/>
                <a:ea typeface="+mn-ea"/>
                <a:cs typeface="+mn-cs"/>
              </a:rPr>
              <a:t>demand planning</a:t>
            </a:r>
          </a:p>
        </p:txBody>
      </p:sp>
    </p:spTree>
    <p:extLst>
      <p:ext uri="{BB962C8B-B14F-4D97-AF65-F5344CB8AC3E}">
        <p14:creationId xmlns:p14="http://schemas.microsoft.com/office/powerpoint/2010/main" val="1355743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1 </a:t>
            </a:r>
            <a:r>
              <a:rPr lang="en-US" sz="2000" b="0" kern="1200" dirty="0" smtClean="0">
                <a:solidFill>
                  <a:srgbClr val="007FA3"/>
                </a:solidFill>
                <a:latin typeface="Times New Roman" panose="02020603050405020304" pitchFamily="18" charset="0"/>
                <a:ea typeface="+mj-ea"/>
                <a:cs typeface="+mj-cs"/>
              </a:rPr>
              <a:t>(2 of 2)</a:t>
            </a:r>
            <a:endParaRPr lang="en-US" sz="2000" b="0" kern="1200" dirty="0">
              <a:solidFill>
                <a:srgbClr val="007FA3"/>
              </a:solidFill>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lstStyle/>
          <a:p>
            <a:pPr marL="0" indent="0">
              <a:buNone/>
            </a:pPr>
            <a:r>
              <a:rPr lang="en-US" sz="2400" dirty="0" smtClean="0">
                <a:latin typeface="+mn-lt"/>
              </a:rPr>
              <a:t>A relatively recent phenomenon, however, is to create collaborative forecasts for an entire supply chain and use these as the basis for decisions. Collaborative forecasting greatly increases the accuracy of forecasts and allows the supply chain to maximize its performance. Without collaboration, supply chain stages farther from demand will likely have poor forecasts that will lead to supply chain inefficiencies and a lack of responsiveness.</a:t>
            </a:r>
            <a:endParaRPr lang="en-US" sz="2400" dirty="0">
              <a:latin typeface="+mn-lt"/>
            </a:endParaRPr>
          </a:p>
        </p:txBody>
      </p:sp>
    </p:spTree>
    <p:extLst>
      <p:ext uri="{BB962C8B-B14F-4D97-AF65-F5344CB8AC3E}">
        <p14:creationId xmlns:p14="http://schemas.microsoft.com/office/powerpoint/2010/main" val="219086561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solidFill>
                  <a:srgbClr val="007FA3"/>
                </a:solidFill>
                <a:latin typeface="Times New Roman" panose="02020603050405020304" pitchFamily="18" charset="0"/>
                <a:ea typeface="+mj-ea"/>
                <a:cs typeface="+mj-cs"/>
              </a:rPr>
              <a:t>Summary of Learning Objective 5</a:t>
            </a:r>
            <a:endParaRPr lang="en-US" kern="1200" dirty="0">
              <a:solidFill>
                <a:srgbClr val="007FA3"/>
              </a:solidFill>
              <a:latin typeface="Times New Roman" panose="02020603050405020304" pitchFamily="18" charset="0"/>
              <a:ea typeface="+mj-ea"/>
              <a:cs typeface="+mj-cs"/>
            </a:endParaRP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Given the repetitive nature of time-series forecasting methods, they can easily be modeled in Microsoft Excel with simple formulae that are copied across rows or columns. For regular forecasting at companies, however, it may be more effective to select among a wide variety of software packages available </a:t>
            </a:r>
            <a:r>
              <a:rPr lang="en-US" sz="2400" kern="1200" dirty="0" smtClean="0">
                <a:solidFill>
                  <a:srgbClr val="000000"/>
                </a:solidFill>
                <a:latin typeface="Arial (Body)"/>
                <a:ea typeface="+mn-ea"/>
                <a:cs typeface="+mn-cs"/>
              </a:rPr>
              <a:t>today.</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220835457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Times New Roman" panose="02020603050405020304" pitchFamily="18" charset="0"/>
              </a:rPr>
              <a:t>Copyright</a:t>
            </a:r>
            <a:endParaRPr lang="en-US" dirty="0"/>
          </a:p>
        </p:txBody>
      </p:sp>
      <p:pic>
        <p:nvPicPr>
          <p:cNvPr id="6"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2964678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Components and Methods </a:t>
            </a:r>
            <a:r>
              <a:rPr lang="en-US" sz="2000" b="0" kern="1200" dirty="0" smtClean="0">
                <a:latin typeface="Times New Roman" panose="02020603050405020304" pitchFamily="18" charset="0"/>
                <a:ea typeface="+mj-ea"/>
                <a:cs typeface="+mj-cs"/>
              </a:rPr>
              <a:t>(1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Companies must identify the factors that influence future demand and then ascertain the relationship between these factors and future demand</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Past demand</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Lead time of product replenishment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Planned advertising or marketing efforts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Planned price discounts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State of the economy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Actions that competitors have taken</a:t>
            </a:r>
          </a:p>
        </p:txBody>
      </p:sp>
    </p:spTree>
    <p:extLst>
      <p:ext uri="{BB962C8B-B14F-4D97-AF65-F5344CB8AC3E}">
        <p14:creationId xmlns:p14="http://schemas.microsoft.com/office/powerpoint/2010/main" val="32737134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Components and Methods </a:t>
            </a:r>
            <a:r>
              <a:rPr lang="en-US" sz="2000" b="0" kern="1200" dirty="0" smtClean="0">
                <a:latin typeface="Times New Roman" panose="02020603050405020304" pitchFamily="18" charset="0"/>
                <a:ea typeface="+mj-ea"/>
                <a:cs typeface="+mj-cs"/>
              </a:rPr>
              <a:t>(2 of 2)</a:t>
            </a:r>
            <a:endParaRPr lang="en-US" sz="2000" b="0"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504665"/>
            <a:ext cx="8229600" cy="1261854"/>
          </a:xfrm>
        </p:spPr>
        <p:txBody>
          <a:bodyPr wrap="square" lIns="91425" tIns="91425" rIns="91425" bIns="91425">
            <a:spAutoFit/>
          </a:bodyPr>
          <a:lstStyle/>
          <a:p>
            <a:pPr marL="432054" lvl="0" indent="-432054" defTabSz="457200">
              <a:spcAft>
                <a:spcPct val="0"/>
              </a:spcAft>
              <a:buSzPts val="2400"/>
              <a:buFont typeface="+mj-lt"/>
              <a:buAutoNum type="arabicPeriod"/>
              <a:tabLst/>
            </a:pPr>
            <a:r>
              <a:rPr lang="en-US" sz="2000" kern="1200" dirty="0">
                <a:solidFill>
                  <a:srgbClr val="000000"/>
                </a:solidFill>
                <a:latin typeface="+mn-lt"/>
                <a:ea typeface="+mn-ea"/>
                <a:cs typeface="+mn-cs"/>
              </a:rPr>
              <a:t>Qualitative</a:t>
            </a:r>
          </a:p>
          <a:p>
            <a:pPr marL="741553" lvl="1" indent="-284353" defTabSz="457200">
              <a:spcAft>
                <a:spcPct val="0"/>
              </a:spcAft>
              <a:buFont typeface="Arial" panose="020B0604020202020204" pitchFamily="34" charset="0"/>
            </a:pPr>
            <a:r>
              <a:rPr lang="en-US" sz="2000" kern="1200" dirty="0">
                <a:solidFill>
                  <a:srgbClr val="000000"/>
                </a:solidFill>
                <a:latin typeface="+mn-lt"/>
                <a:ea typeface="+mn-ea"/>
                <a:cs typeface="+mn-cs"/>
              </a:rPr>
              <a:t>Primarily subjective</a:t>
            </a:r>
          </a:p>
          <a:p>
            <a:pPr marL="741553" lvl="1" indent="-284353" defTabSz="457200">
              <a:spcAft>
                <a:spcPct val="0"/>
              </a:spcAft>
              <a:buFont typeface="Arial" panose="020B0604020202020204" pitchFamily="34" charset="0"/>
            </a:pPr>
            <a:r>
              <a:rPr lang="en-US" sz="2000" kern="1200" dirty="0">
                <a:solidFill>
                  <a:srgbClr val="000000"/>
                </a:solidFill>
                <a:latin typeface="+mn-lt"/>
                <a:ea typeface="+mn-ea"/>
                <a:cs typeface="+mn-cs"/>
              </a:rPr>
              <a:t>Rely on </a:t>
            </a:r>
            <a:r>
              <a:rPr lang="en-US" sz="2000" kern="1200" dirty="0" smtClean="0">
                <a:solidFill>
                  <a:srgbClr val="000000"/>
                </a:solidFill>
                <a:latin typeface="+mn-lt"/>
                <a:ea typeface="+mn-ea"/>
                <a:cs typeface="+mn-cs"/>
              </a:rPr>
              <a:t>judgment</a:t>
            </a:r>
            <a:endParaRPr lang="en-US" sz="2000" kern="1200" dirty="0">
              <a:solidFill>
                <a:srgbClr val="000000"/>
              </a:solidFill>
              <a:latin typeface="+mn-lt"/>
              <a:ea typeface="+mn-ea"/>
              <a:cs typeface="+mn-cs"/>
            </a:endParaRPr>
          </a:p>
        </p:txBody>
      </p:sp>
      <p:sp>
        <p:nvSpPr>
          <p:cNvPr id="4" name="Content Placeholder 3"/>
          <p:cNvSpPr>
            <a:spLocks noGrp="1"/>
          </p:cNvSpPr>
          <p:nvPr>
            <p:ph sz="quarter" idx="13"/>
          </p:nvPr>
        </p:nvSpPr>
        <p:spPr>
          <a:xfrm>
            <a:off x="460375" y="2958534"/>
            <a:ext cx="8229600" cy="1140489"/>
          </a:xfrm>
        </p:spPr>
        <p:txBody>
          <a:bodyPr/>
          <a:lstStyle/>
          <a:p>
            <a:pPr marL="432054" lvl="0" indent="-432054" defTabSz="457200">
              <a:spcAft>
                <a:spcPct val="0"/>
              </a:spcAft>
              <a:buSzPts val="2400"/>
              <a:buFont typeface="+mj-lt"/>
              <a:buAutoNum type="arabicPeriod" startAt="2"/>
              <a:tabLst/>
            </a:pPr>
            <a:r>
              <a:rPr lang="en-US" sz="2000" kern="1200" dirty="0">
                <a:solidFill>
                  <a:srgbClr val="000000"/>
                </a:solidFill>
                <a:latin typeface="+mn-lt"/>
              </a:rPr>
              <a:t>Time Series</a:t>
            </a:r>
          </a:p>
          <a:p>
            <a:pPr marL="741553" lvl="1" indent="-284353" defTabSz="457200">
              <a:spcAft>
                <a:spcPct val="0"/>
              </a:spcAft>
              <a:buFont typeface="Arial" panose="020B0604020202020204" pitchFamily="34" charset="0"/>
            </a:pPr>
            <a:r>
              <a:rPr lang="en-US" sz="2000" kern="1200" dirty="0">
                <a:solidFill>
                  <a:srgbClr val="000000"/>
                </a:solidFill>
                <a:latin typeface="+mn-lt"/>
              </a:rPr>
              <a:t>Use historical demand only</a:t>
            </a:r>
          </a:p>
          <a:p>
            <a:pPr marL="741553" lvl="1" indent="-284353" defTabSz="457200">
              <a:spcAft>
                <a:spcPct val="0"/>
              </a:spcAft>
              <a:buFont typeface="Arial" panose="020B0604020202020204" pitchFamily="34" charset="0"/>
            </a:pPr>
            <a:r>
              <a:rPr lang="en-US" sz="2000" kern="1200" dirty="0">
                <a:solidFill>
                  <a:srgbClr val="000000"/>
                </a:solidFill>
                <a:latin typeface="+mn-lt"/>
              </a:rPr>
              <a:t>Best with stable </a:t>
            </a:r>
            <a:r>
              <a:rPr lang="en-US" sz="2000" kern="1200" dirty="0" smtClean="0">
                <a:solidFill>
                  <a:srgbClr val="000000"/>
                </a:solidFill>
                <a:latin typeface="+mn-lt"/>
              </a:rPr>
              <a:t>demand</a:t>
            </a:r>
            <a:endParaRPr lang="en-US" sz="2000" kern="1200" dirty="0">
              <a:solidFill>
                <a:srgbClr val="000000"/>
              </a:solidFill>
              <a:latin typeface="+mn-lt"/>
            </a:endParaRPr>
          </a:p>
        </p:txBody>
      </p:sp>
      <p:sp>
        <p:nvSpPr>
          <p:cNvPr id="6" name="Content Placeholder 5"/>
          <p:cNvSpPr>
            <a:spLocks noGrp="1"/>
          </p:cNvSpPr>
          <p:nvPr>
            <p:ph sz="quarter" idx="15"/>
          </p:nvPr>
        </p:nvSpPr>
        <p:spPr>
          <a:xfrm>
            <a:off x="460375" y="4333446"/>
            <a:ext cx="8229600" cy="813982"/>
          </a:xfrm>
        </p:spPr>
        <p:txBody>
          <a:bodyPr/>
          <a:lstStyle/>
          <a:p>
            <a:pPr marL="432054" lvl="0" indent="-432054" defTabSz="457200">
              <a:spcAft>
                <a:spcPct val="0"/>
              </a:spcAft>
              <a:buSzPts val="2400"/>
              <a:buFont typeface="+mj-lt"/>
              <a:buAutoNum type="arabicPeriod" startAt="3"/>
              <a:tabLst/>
            </a:pPr>
            <a:r>
              <a:rPr lang="en-US" sz="2000" kern="1200" dirty="0">
                <a:solidFill>
                  <a:srgbClr val="000000"/>
                </a:solidFill>
                <a:latin typeface="+mn-lt"/>
              </a:rPr>
              <a:t>Causal</a:t>
            </a:r>
          </a:p>
          <a:p>
            <a:pPr marL="741553" lvl="1" indent="-284353" defTabSz="457200">
              <a:spcAft>
                <a:spcPct val="0"/>
              </a:spcAft>
              <a:buFont typeface="Arial" panose="020B0604020202020204" pitchFamily="34" charset="0"/>
            </a:pPr>
            <a:r>
              <a:rPr lang="en-US" sz="2000" kern="1200" dirty="0">
                <a:solidFill>
                  <a:srgbClr val="000000"/>
                </a:solidFill>
                <a:latin typeface="+mn-lt"/>
              </a:rPr>
              <a:t>Relationship between demand and some other </a:t>
            </a:r>
            <a:r>
              <a:rPr lang="en-US" sz="2000" kern="1200" dirty="0" smtClean="0">
                <a:solidFill>
                  <a:srgbClr val="000000"/>
                </a:solidFill>
                <a:latin typeface="+mn-lt"/>
              </a:rPr>
              <a:t>factor</a:t>
            </a:r>
            <a:endParaRPr lang="en-US" sz="2000" kern="1200" dirty="0">
              <a:solidFill>
                <a:srgbClr val="000000"/>
              </a:solidFill>
              <a:latin typeface="+mn-lt"/>
            </a:endParaRPr>
          </a:p>
        </p:txBody>
      </p:sp>
      <p:sp>
        <p:nvSpPr>
          <p:cNvPr id="7" name="Content Placeholder 6"/>
          <p:cNvSpPr>
            <a:spLocks noGrp="1"/>
          </p:cNvSpPr>
          <p:nvPr>
            <p:ph sz="quarter" idx="16"/>
          </p:nvPr>
        </p:nvSpPr>
        <p:spPr>
          <a:xfrm>
            <a:off x="457200" y="5381851"/>
            <a:ext cx="8229600" cy="800586"/>
          </a:xfrm>
        </p:spPr>
        <p:txBody>
          <a:bodyPr/>
          <a:lstStyle/>
          <a:p>
            <a:pPr marL="432054" lvl="0" indent="-432054" defTabSz="457200">
              <a:spcAft>
                <a:spcPct val="0"/>
              </a:spcAft>
              <a:buSzPts val="2400"/>
              <a:buFont typeface="+mj-lt"/>
              <a:buAutoNum type="arabicPeriod" startAt="4"/>
              <a:tabLst/>
            </a:pPr>
            <a:r>
              <a:rPr lang="en-US" sz="2000" kern="1200" dirty="0">
                <a:solidFill>
                  <a:srgbClr val="000000"/>
                </a:solidFill>
                <a:latin typeface="+mn-lt"/>
              </a:rPr>
              <a:t>Simulation</a:t>
            </a:r>
          </a:p>
          <a:p>
            <a:pPr marL="741553" lvl="1" indent="-284353" defTabSz="457200">
              <a:spcAft>
                <a:spcPct val="0"/>
              </a:spcAft>
              <a:buFont typeface="Arial" panose="020B0604020202020204" pitchFamily="34" charset="0"/>
            </a:pPr>
            <a:r>
              <a:rPr lang="en-US" sz="2000" kern="1200" dirty="0">
                <a:solidFill>
                  <a:srgbClr val="000000"/>
                </a:solidFill>
                <a:latin typeface="+mn-lt"/>
              </a:rPr>
              <a:t>Imitate consumer choices that give rise to </a:t>
            </a:r>
            <a:r>
              <a:rPr lang="en-US" sz="2000" kern="1200" dirty="0" smtClean="0">
                <a:solidFill>
                  <a:srgbClr val="000000"/>
                </a:solidFill>
                <a:latin typeface="+mn-lt"/>
              </a:rPr>
              <a:t>demand</a:t>
            </a:r>
            <a:endParaRPr lang="en-US" sz="2000" kern="1200" dirty="0">
              <a:solidFill>
                <a:srgbClr val="000000"/>
              </a:solidFill>
              <a:latin typeface="+mn-lt"/>
            </a:endParaRPr>
          </a:p>
        </p:txBody>
      </p:sp>
    </p:spTree>
    <p:extLst>
      <p:ext uri="{BB962C8B-B14F-4D97-AF65-F5344CB8AC3E}">
        <p14:creationId xmlns:p14="http://schemas.microsoft.com/office/powerpoint/2010/main" val="38679296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smtClean="0">
                <a:latin typeface="Times New Roman" panose="02020603050405020304" pitchFamily="18" charset="0"/>
                <a:ea typeface="+mj-ea"/>
                <a:cs typeface="+mj-cs"/>
              </a:rPr>
              <a:t>Components of An Observation</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1115660"/>
          </a:xfrm>
        </p:spPr>
        <p:txBody>
          <a:bodyPr wrap="square" lIns="91425" tIns="91425" rIns="91425" bIns="91425">
            <a:spAutoFit/>
          </a:bodyPr>
          <a:lstStyle/>
          <a:p>
            <a:pPr marL="0" lvl="0" indent="0" defTabSz="457200">
              <a:spcAft>
                <a:spcPct val="0"/>
              </a:spcAft>
              <a:buNone/>
              <a:tabLst>
                <a:tab pos="3675063" algn="l"/>
              </a:tabLst>
            </a:pPr>
            <a:r>
              <a:rPr lang="en-US" sz="2400" kern="1200" dirty="0">
                <a:solidFill>
                  <a:srgbClr val="000000"/>
                </a:solidFill>
                <a:latin typeface="+mn-lt"/>
                <a:ea typeface="+mn-ea"/>
                <a:cs typeface="+mn-cs"/>
              </a:rPr>
              <a:t>Observed demand (</a:t>
            </a:r>
            <a:r>
              <a:rPr lang="en-US" sz="2400" i="1" kern="1200" dirty="0">
                <a:solidFill>
                  <a:srgbClr val="000000"/>
                </a:solidFill>
                <a:latin typeface="+mn-lt"/>
                <a:ea typeface="+mn-ea"/>
                <a:cs typeface="Times New Roman"/>
              </a:rPr>
              <a:t>O</a:t>
            </a:r>
            <a:r>
              <a:rPr lang="en-US" sz="2400" kern="1200" dirty="0">
                <a:solidFill>
                  <a:srgbClr val="000000"/>
                </a:solidFill>
                <a:latin typeface="+mn-lt"/>
                <a:ea typeface="+mn-ea"/>
                <a:cs typeface="+mn-cs"/>
              </a:rPr>
              <a:t>) </a:t>
            </a:r>
            <a:r>
              <a:rPr lang="en-US" sz="2400" kern="1200" dirty="0" smtClean="0">
                <a:solidFill>
                  <a:srgbClr val="000000"/>
                </a:solidFill>
                <a:latin typeface="+mn-lt"/>
                <a:ea typeface="+mn-ea"/>
                <a:cs typeface="+mn-cs"/>
              </a:rPr>
              <a:t>= systematic </a:t>
            </a:r>
            <a:r>
              <a:rPr lang="en-US" sz="2400" kern="1200" dirty="0">
                <a:solidFill>
                  <a:srgbClr val="000000"/>
                </a:solidFill>
                <a:latin typeface="+mn-lt"/>
                <a:ea typeface="+mn-ea"/>
                <a:cs typeface="+mn-cs"/>
              </a:rPr>
              <a:t>component (</a:t>
            </a:r>
            <a:r>
              <a:rPr lang="en-US" sz="2400" i="1" kern="1200" dirty="0" smtClean="0">
                <a:solidFill>
                  <a:srgbClr val="000000"/>
                </a:solidFill>
                <a:latin typeface="+mn-lt"/>
                <a:ea typeface="+mn-ea"/>
                <a:cs typeface="Times New Roman"/>
              </a:rPr>
              <a:t>S</a:t>
            </a:r>
            <a:r>
              <a:rPr lang="en-US" sz="2400" kern="1200" dirty="0" smtClean="0">
                <a:solidFill>
                  <a:srgbClr val="000000"/>
                </a:solidFill>
                <a:latin typeface="+mn-lt"/>
                <a:ea typeface="+mn-ea"/>
                <a:cs typeface="+mn-cs"/>
              </a:rPr>
              <a:t>)</a:t>
            </a:r>
            <a:r>
              <a:rPr lang="en-US" sz="2400" kern="1200" dirty="0">
                <a:solidFill>
                  <a:srgbClr val="000000"/>
                </a:solidFill>
                <a:latin typeface="+mn-lt"/>
                <a:ea typeface="+mn-ea"/>
                <a:cs typeface="+mn-cs"/>
              </a:rPr>
              <a:t> </a:t>
            </a:r>
            <a:endParaRPr lang="en-US" sz="2400" kern="1200" dirty="0" smtClean="0">
              <a:solidFill>
                <a:srgbClr val="000000"/>
              </a:solidFill>
              <a:latin typeface="+mn-lt"/>
              <a:ea typeface="+mn-ea"/>
              <a:cs typeface="+mn-cs"/>
            </a:endParaRPr>
          </a:p>
          <a:p>
            <a:pPr marL="0" lvl="0" indent="3411538" defTabSz="457200">
              <a:spcAft>
                <a:spcPct val="0"/>
              </a:spcAft>
              <a:buNone/>
              <a:tabLst>
                <a:tab pos="3675063" algn="l"/>
              </a:tabLst>
            </a:pPr>
            <a:r>
              <a:rPr lang="en-US" sz="2400" kern="1200" dirty="0" smtClean="0">
                <a:solidFill>
                  <a:srgbClr val="000000"/>
                </a:solidFill>
                <a:latin typeface="+mn-lt"/>
                <a:ea typeface="+mn-ea"/>
                <a:cs typeface="+mn-cs"/>
              </a:rPr>
              <a:t>+ </a:t>
            </a:r>
            <a:r>
              <a:rPr lang="en-US" sz="2400" kern="1200" dirty="0">
                <a:solidFill>
                  <a:srgbClr val="000000"/>
                </a:solidFill>
                <a:latin typeface="+mn-lt"/>
                <a:ea typeface="+mn-ea"/>
                <a:cs typeface="+mn-cs"/>
              </a:rPr>
              <a:t>random component (</a:t>
            </a:r>
            <a:r>
              <a:rPr lang="en-US" sz="2400" i="1" kern="1200" dirty="0">
                <a:solidFill>
                  <a:srgbClr val="000000"/>
                </a:solidFill>
                <a:latin typeface="+mn-lt"/>
                <a:ea typeface="+mn-ea"/>
                <a:cs typeface="Times New Roman"/>
              </a:rPr>
              <a:t>R</a:t>
            </a:r>
            <a:r>
              <a:rPr lang="en-US" sz="2400" kern="1200" dirty="0">
                <a:solidFill>
                  <a:srgbClr val="000000"/>
                </a:solidFill>
                <a:latin typeface="+mn-lt"/>
                <a:ea typeface="+mn-ea"/>
                <a:cs typeface="+mn-cs"/>
              </a:rPr>
              <a:t>)</a:t>
            </a:r>
          </a:p>
        </p:txBody>
      </p:sp>
      <p:sp>
        <p:nvSpPr>
          <p:cNvPr id="4" name="Text Placeholder 3"/>
          <p:cNvSpPr>
            <a:spLocks noGrp="1"/>
          </p:cNvSpPr>
          <p:nvPr>
            <p:ph type="body" idx="2"/>
          </p:nvPr>
        </p:nvSpPr>
        <p:spPr>
          <a:xfrm>
            <a:off x="457200" y="2706802"/>
            <a:ext cx="8229600" cy="3754844"/>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b="1" kern="1200" dirty="0">
                <a:solidFill>
                  <a:srgbClr val="000000"/>
                </a:solidFill>
                <a:latin typeface="+mn-lt"/>
                <a:ea typeface="+mn-ea"/>
                <a:cs typeface="+mn-cs"/>
              </a:rPr>
              <a:t>Systematic component </a:t>
            </a:r>
            <a:r>
              <a:rPr lang="en-US" sz="2400" kern="1200" dirty="0">
                <a:solidFill>
                  <a:srgbClr val="000000"/>
                </a:solidFill>
                <a:latin typeface="+mn-lt"/>
                <a:ea typeface="+mn-ea"/>
                <a:cs typeface="+mn-cs"/>
              </a:rPr>
              <a:t>– expected value of demand</a:t>
            </a:r>
          </a:p>
          <a:p>
            <a:pPr marL="741553" lvl="1" indent="-284353" defTabSz="457200">
              <a:spcAft>
                <a:spcPct val="0"/>
              </a:spcAft>
              <a:buFont typeface="Arial" panose="020B0604020202020204" pitchFamily="34" charset="0"/>
              <a:buChar char="–"/>
            </a:pPr>
            <a:r>
              <a:rPr lang="en-US" sz="2400" b="1" kern="1200" dirty="0">
                <a:solidFill>
                  <a:srgbClr val="000000"/>
                </a:solidFill>
                <a:latin typeface="+mn-lt"/>
                <a:ea typeface="+mn-ea"/>
                <a:cs typeface="+mn-cs"/>
              </a:rPr>
              <a:t>Level</a:t>
            </a:r>
            <a:r>
              <a:rPr lang="en-US" sz="2400" kern="1200" dirty="0">
                <a:solidFill>
                  <a:srgbClr val="000000"/>
                </a:solidFill>
                <a:latin typeface="+mn-lt"/>
                <a:ea typeface="+mn-ea"/>
                <a:cs typeface="+mn-cs"/>
              </a:rPr>
              <a:t> (current deseasonalized demand)</a:t>
            </a:r>
            <a:endParaRPr lang="en-US" sz="2400" i="1" kern="1200" dirty="0">
              <a:solidFill>
                <a:srgbClr val="000000"/>
              </a:solidFill>
              <a:latin typeface="+mn-lt"/>
              <a:ea typeface="+mn-ea"/>
              <a:cs typeface="+mn-cs"/>
            </a:endParaRPr>
          </a:p>
          <a:p>
            <a:pPr marL="741553" lvl="1" indent="-284353" defTabSz="457200">
              <a:spcAft>
                <a:spcPct val="0"/>
              </a:spcAft>
              <a:buFont typeface="Arial" panose="020B0604020202020204" pitchFamily="34" charset="0"/>
              <a:buChar char="–"/>
            </a:pPr>
            <a:r>
              <a:rPr lang="en-US" sz="2400" b="1" kern="1200" dirty="0">
                <a:solidFill>
                  <a:srgbClr val="000000"/>
                </a:solidFill>
                <a:latin typeface="+mn-lt"/>
                <a:ea typeface="+mn-ea"/>
                <a:cs typeface="+mn-cs"/>
              </a:rPr>
              <a:t>Trend</a:t>
            </a:r>
            <a:r>
              <a:rPr lang="en-US" sz="2400" kern="1200" dirty="0">
                <a:solidFill>
                  <a:srgbClr val="000000"/>
                </a:solidFill>
                <a:latin typeface="+mn-lt"/>
                <a:ea typeface="+mn-ea"/>
                <a:cs typeface="+mn-cs"/>
              </a:rPr>
              <a:t> (growth or decline in demand)</a:t>
            </a:r>
            <a:endParaRPr lang="en-US" sz="2400" i="1" kern="1200" dirty="0">
              <a:solidFill>
                <a:srgbClr val="000000"/>
              </a:solidFill>
              <a:latin typeface="+mn-lt"/>
              <a:ea typeface="+mn-ea"/>
              <a:cs typeface="+mn-cs"/>
            </a:endParaRPr>
          </a:p>
          <a:p>
            <a:pPr marL="741553" lvl="1" indent="-284353" defTabSz="457200">
              <a:spcAft>
                <a:spcPct val="0"/>
              </a:spcAft>
              <a:buFont typeface="Arial" panose="020B0604020202020204" pitchFamily="34" charset="0"/>
              <a:buChar char="–"/>
            </a:pPr>
            <a:r>
              <a:rPr lang="en-US" sz="2400" b="1" kern="1200" dirty="0">
                <a:solidFill>
                  <a:srgbClr val="000000"/>
                </a:solidFill>
                <a:latin typeface="+mn-lt"/>
                <a:ea typeface="+mn-ea"/>
                <a:cs typeface="+mn-cs"/>
              </a:rPr>
              <a:t>Seasonality</a:t>
            </a:r>
            <a:r>
              <a:rPr lang="en-US" sz="2400" kern="1200" dirty="0">
                <a:solidFill>
                  <a:srgbClr val="000000"/>
                </a:solidFill>
                <a:latin typeface="+mn-lt"/>
                <a:ea typeface="+mn-ea"/>
                <a:cs typeface="+mn-cs"/>
              </a:rPr>
              <a:t> (predictable seasonal fluctuation)</a:t>
            </a:r>
          </a:p>
          <a:p>
            <a:pPr marL="255651" lvl="0" indent="-255651" defTabSz="457200">
              <a:spcAft>
                <a:spcPct val="0"/>
              </a:spcAft>
              <a:buFont typeface="Arial" panose="020B0604020202020204" pitchFamily="34" charset="0"/>
            </a:pPr>
            <a:r>
              <a:rPr lang="en-US" sz="2400" b="1" kern="1200" dirty="0">
                <a:solidFill>
                  <a:srgbClr val="000000"/>
                </a:solidFill>
                <a:latin typeface="+mn-lt"/>
                <a:ea typeface="+mn-ea"/>
                <a:cs typeface="+mn-cs"/>
              </a:rPr>
              <a:t>Random component </a:t>
            </a:r>
            <a:r>
              <a:rPr lang="en-US" sz="2400" kern="1200" dirty="0">
                <a:solidFill>
                  <a:srgbClr val="000000"/>
                </a:solidFill>
                <a:latin typeface="+mn-lt"/>
                <a:ea typeface="+mn-ea"/>
                <a:cs typeface="+mn-cs"/>
              </a:rPr>
              <a:t>– part of forecast that deviates from systematic part</a:t>
            </a:r>
          </a:p>
          <a:p>
            <a:pPr marL="255651" lvl="0" indent="-255651" defTabSz="457200">
              <a:spcAft>
                <a:spcPct val="0"/>
              </a:spcAft>
              <a:buFont typeface="Arial" panose="020B0604020202020204" pitchFamily="34" charset="0"/>
            </a:pPr>
            <a:r>
              <a:rPr lang="en-US" sz="2400" b="1" kern="1200" dirty="0">
                <a:solidFill>
                  <a:srgbClr val="000000"/>
                </a:solidFill>
                <a:latin typeface="+mn-lt"/>
                <a:ea typeface="+mn-ea"/>
                <a:cs typeface="+mn-cs"/>
              </a:rPr>
              <a:t>Forecast error </a:t>
            </a:r>
            <a:r>
              <a:rPr lang="en-US" sz="2400" kern="1200" dirty="0">
                <a:solidFill>
                  <a:srgbClr val="000000"/>
                </a:solidFill>
                <a:latin typeface="+mn-lt"/>
                <a:ea typeface="+mn-ea"/>
                <a:cs typeface="+mn-cs"/>
              </a:rPr>
              <a:t>– difference between forecast and actual demand</a:t>
            </a:r>
          </a:p>
        </p:txBody>
      </p:sp>
    </p:spTree>
    <p:extLst>
      <p:ext uri="{BB962C8B-B14F-4D97-AF65-F5344CB8AC3E}">
        <p14:creationId xmlns:p14="http://schemas.microsoft.com/office/powerpoint/2010/main" val="3303725190"/>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8666</TotalTime>
  <Words>2738</Words>
  <Application>Microsoft Office PowerPoint</Application>
  <PresentationFormat>On-screen Show (4:3)</PresentationFormat>
  <Paragraphs>363</Paragraphs>
  <Slides>61</Slides>
  <Notes>6</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61</vt:i4>
      </vt:variant>
    </vt:vector>
  </HeadingPairs>
  <TitlesOfParts>
    <vt:vector size="70" baseType="lpstr">
      <vt:lpstr>Arial</vt:lpstr>
      <vt:lpstr>Arial (Body)</vt:lpstr>
      <vt:lpstr>Noto Sans Symbols</vt:lpstr>
      <vt:lpstr>Symbol</vt:lpstr>
      <vt:lpstr>Times New Roman</vt:lpstr>
      <vt:lpstr>Verdana</vt:lpstr>
      <vt:lpstr>508 Lecture</vt:lpstr>
      <vt:lpstr>1_508 Lecture</vt:lpstr>
      <vt:lpstr>Equation</vt:lpstr>
      <vt:lpstr>Supply Chain Management: Strategy, Planning, and Operation</vt:lpstr>
      <vt:lpstr>Learning Objectives</vt:lpstr>
      <vt:lpstr>Role of Forecasting in a Supply Chain</vt:lpstr>
      <vt:lpstr>Characteristics of Forecasts</vt:lpstr>
      <vt:lpstr>Summary of Learning Objective 1 (1 of 2)</vt:lpstr>
      <vt:lpstr>Summary of Learning Objective 1 (2 of 2)</vt:lpstr>
      <vt:lpstr>Components and Methods (1 of 2)</vt:lpstr>
      <vt:lpstr>Components and Methods (2 of 2)</vt:lpstr>
      <vt:lpstr>Components of An Observation</vt:lpstr>
      <vt:lpstr>Five Important Points in the Forecasting Process</vt:lpstr>
      <vt:lpstr>Summary of Learning Objective 2</vt:lpstr>
      <vt:lpstr>Time-Series Forecasting Methods</vt:lpstr>
      <vt:lpstr>Static Methods</vt:lpstr>
      <vt:lpstr>Tahoe Salt (1 of 5)</vt:lpstr>
      <vt:lpstr>Tahoe Salt (2 of 5)</vt:lpstr>
      <vt:lpstr>Tahoe Salt (3 of 5)</vt:lpstr>
      <vt:lpstr>Estimate Level and Trend (1 of 2)</vt:lpstr>
      <vt:lpstr>Estimate Level and Trend (2 of 2)</vt:lpstr>
      <vt:lpstr>Tahoe Salt (4 of 5)</vt:lpstr>
      <vt:lpstr>Tahoe Salt (5 of 5)</vt:lpstr>
      <vt:lpstr>Estimating Seasonal Factors (1 of 3)</vt:lpstr>
      <vt:lpstr>Estimating Seasonal Factors (2 of 3)</vt:lpstr>
      <vt:lpstr>Estimating Seasonal Factors (3 of 3)</vt:lpstr>
      <vt:lpstr>Adaptive Forecasting (1 of 2)</vt:lpstr>
      <vt:lpstr>Adaptive Forecasting (2 of 2)</vt:lpstr>
      <vt:lpstr>Steps in Adaptive Forecasting</vt:lpstr>
      <vt:lpstr>Moving Average</vt:lpstr>
      <vt:lpstr>Moving Average Example (1 of 2)</vt:lpstr>
      <vt:lpstr>Moving Average Example (2 of 2)</vt:lpstr>
      <vt:lpstr>Simple Exponential Smoothing (1 of 3)</vt:lpstr>
      <vt:lpstr>Simple Exponential Smoothing (2 of 3)</vt:lpstr>
      <vt:lpstr>Simple Exponential Smoothing (3 of 3)</vt:lpstr>
      <vt:lpstr>Trend-Corrected Exponential Smoothing (Holt’s Model) (1 of 4)</vt:lpstr>
      <vt:lpstr>Trend-Corrected Exponential Smoothing (Holt’s Model) (2 of 4)</vt:lpstr>
      <vt:lpstr>Trend-Corrected Exponential Smoothing (Holt’s Model) (3 of 4)</vt:lpstr>
      <vt:lpstr>Trend-Corrected Exponential Smoothing (Holt’s Model) (4 of 4)</vt:lpstr>
      <vt:lpstr>Trend- and Seasonality-Corrected Exponential Smoothing (1 of 2)</vt:lpstr>
      <vt:lpstr>Trend- and Seasonality-Corrected Exponential Smoothing (2 of 2)</vt:lpstr>
      <vt:lpstr>Winter’s Model (1 of 3)</vt:lpstr>
      <vt:lpstr>Winter’s Model (2 of 3)</vt:lpstr>
      <vt:lpstr>Winter’s Model (3 of 3)</vt:lpstr>
      <vt:lpstr>Time Series Models</vt:lpstr>
      <vt:lpstr>Summary of Learning Objective 3</vt:lpstr>
      <vt:lpstr>Measures of Forecast Error (1 of 2)</vt:lpstr>
      <vt:lpstr>Measures of Forecast Error (2 of 2)</vt:lpstr>
      <vt:lpstr>Summary of Learning Objective 4</vt:lpstr>
      <vt:lpstr>Selecting the Best Smoothing Constant (1 of 2)</vt:lpstr>
      <vt:lpstr>Selecting the Best Smoothing Constant (2 of 2)</vt:lpstr>
      <vt:lpstr>Forecasting Demand at Tahoe Salt (1 of 10)</vt:lpstr>
      <vt:lpstr>Forecasting Demand at Tahoe Salt (2 of 10)</vt:lpstr>
      <vt:lpstr>Forecasting Demand at Tahoe Salt (3 of 10)</vt:lpstr>
      <vt:lpstr>Forecasting Demand at Tahoe Salt (4 of 10)</vt:lpstr>
      <vt:lpstr>Forecasting Demand at Tahoe Salt (5 of 10)</vt:lpstr>
      <vt:lpstr>Forecasting Demand at Tahoe Salt (6 of 10)</vt:lpstr>
      <vt:lpstr>Forecasting Demand at Tahoe Salt (7 of 10)</vt:lpstr>
      <vt:lpstr>Forecasting Demand at Tahoe Salt (8 of 10)</vt:lpstr>
      <vt:lpstr>Forecasting Demand at Tahoe Salt (9 of 10)</vt:lpstr>
      <vt:lpstr>Forecasting Demand at Tahoe Salt (10 of 10)</vt:lpstr>
      <vt:lpstr>The Role of Software Tools in Forecasting</vt:lpstr>
      <vt:lpstr>Summary of Learning Objective 5</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Supriya B</cp:lastModifiedBy>
  <cp:revision>1067</cp:revision>
  <dcterms:modified xsi:type="dcterms:W3CDTF">2017-12-08T04:18:15Z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